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2" r:id="rId3"/>
    <p:sldId id="263" r:id="rId4"/>
    <p:sldId id="265" r:id="rId5"/>
    <p:sldId id="261" r:id="rId6"/>
    <p:sldId id="260" r:id="rId7"/>
    <p:sldId id="266" r:id="rId8"/>
    <p:sldId id="258"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9" autoAdjust="0"/>
    <p:restoredTop sz="78328" autoAdjust="0"/>
  </p:normalViewPr>
  <p:slideViewPr>
    <p:cSldViewPr snapToGrid="0">
      <p:cViewPr varScale="1">
        <p:scale>
          <a:sx n="89" d="100"/>
          <a:sy n="89" d="100"/>
        </p:scale>
        <p:origin x="-968"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FCA26-D4BF-6947-9986-3F2F7952C558}" type="doc">
      <dgm:prSet loTypeId="urn:microsoft.com/office/officeart/2005/8/layout/pyramid3" loCatId="" qsTypeId="urn:microsoft.com/office/officeart/2005/8/quickstyle/simple4" qsCatId="simple" csTypeId="urn:microsoft.com/office/officeart/2005/8/colors/accent5_5" csCatId="accent5" phldr="1"/>
      <dgm:spPr/>
    </dgm:pt>
    <dgm:pt modelId="{123045B0-0C6C-2A4B-8882-C9986C872B2C}">
      <dgm:prSet phldrT="[Text]" custT="1"/>
      <dgm:spPr/>
      <dgm:t>
        <a:bodyPr/>
        <a:lstStyle/>
        <a:p>
          <a:r>
            <a:rPr lang="en-US" sz="1800" b="1" dirty="0">
              <a:effectLst>
                <a:glow rad="101600">
                  <a:srgbClr val="73E3FD">
                    <a:alpha val="60000"/>
                  </a:srgbClr>
                </a:glow>
              </a:effectLst>
            </a:rPr>
            <a:t>Policy advisor</a:t>
          </a:r>
        </a:p>
      </dgm:t>
    </dgm:pt>
    <dgm:pt modelId="{7CD22613-1DE2-0544-901D-CD1991680C66}" type="parTrans" cxnId="{2A780EE9-39D3-1D46-BE36-E3F8819EEE6A}">
      <dgm:prSet/>
      <dgm:spPr/>
      <dgm:t>
        <a:bodyPr/>
        <a:lstStyle/>
        <a:p>
          <a:endParaRPr lang="en-US" sz="1800" b="1"/>
        </a:p>
      </dgm:t>
    </dgm:pt>
    <dgm:pt modelId="{C3B48A22-9647-0642-A041-66B870C1E828}" type="sibTrans" cxnId="{2A780EE9-39D3-1D46-BE36-E3F8819EEE6A}">
      <dgm:prSet/>
      <dgm:spPr/>
      <dgm:t>
        <a:bodyPr/>
        <a:lstStyle/>
        <a:p>
          <a:endParaRPr lang="en-US" sz="1800" b="1"/>
        </a:p>
      </dgm:t>
    </dgm:pt>
    <dgm:pt modelId="{38DE40A4-6FD5-964E-9DAB-8FE9ECD9D532}">
      <dgm:prSet phldrT="[Text]" custT="1"/>
      <dgm:spPr/>
      <dgm:t>
        <a:bodyPr/>
        <a:lstStyle/>
        <a:p>
          <a:r>
            <a:rPr lang="en-US" sz="1800" b="1" dirty="0">
              <a:effectLst>
                <a:glow rad="101600">
                  <a:srgbClr val="73E3FD">
                    <a:alpha val="60000"/>
                  </a:srgbClr>
                </a:glow>
              </a:effectLst>
            </a:rPr>
            <a:t>Regulator</a:t>
          </a:r>
        </a:p>
      </dgm:t>
    </dgm:pt>
    <dgm:pt modelId="{982512B6-121A-E94A-A824-F5E13207E66C}" type="parTrans" cxnId="{6EB651D7-BEAE-D549-A1D1-E1000E559D1F}">
      <dgm:prSet/>
      <dgm:spPr/>
      <dgm:t>
        <a:bodyPr/>
        <a:lstStyle/>
        <a:p>
          <a:endParaRPr lang="en-US" sz="1800" b="1"/>
        </a:p>
      </dgm:t>
    </dgm:pt>
    <dgm:pt modelId="{F4263078-CCBA-6E4D-9362-E134F0843286}" type="sibTrans" cxnId="{6EB651D7-BEAE-D549-A1D1-E1000E559D1F}">
      <dgm:prSet/>
      <dgm:spPr/>
      <dgm:t>
        <a:bodyPr/>
        <a:lstStyle/>
        <a:p>
          <a:endParaRPr lang="en-US" sz="1800" b="1"/>
        </a:p>
      </dgm:t>
    </dgm:pt>
    <dgm:pt modelId="{ACC12918-C990-7949-A0F6-BF571C0E1935}">
      <dgm:prSet phldrT="[Text]" custT="1"/>
      <dgm:spPr/>
      <dgm:t>
        <a:bodyPr/>
        <a:lstStyle/>
        <a:p>
          <a:r>
            <a:rPr lang="en-US" sz="1800" b="1" dirty="0">
              <a:effectLst>
                <a:glow rad="101600">
                  <a:srgbClr val="73E3FD">
                    <a:alpha val="60000"/>
                  </a:srgbClr>
                </a:glow>
              </a:effectLst>
            </a:rPr>
            <a:t>Facilitator</a:t>
          </a:r>
        </a:p>
      </dgm:t>
    </dgm:pt>
    <dgm:pt modelId="{28131BB6-5AA3-274D-B566-40D872BFF76A}" type="parTrans" cxnId="{3533772D-C8ED-384A-9E75-995F1D28F236}">
      <dgm:prSet/>
      <dgm:spPr/>
      <dgm:t>
        <a:bodyPr/>
        <a:lstStyle/>
        <a:p>
          <a:endParaRPr lang="en-US" sz="1800" b="1"/>
        </a:p>
      </dgm:t>
    </dgm:pt>
    <dgm:pt modelId="{92A30CF2-9D55-F741-9CEF-B6C59D4E84B6}" type="sibTrans" cxnId="{3533772D-C8ED-384A-9E75-995F1D28F236}">
      <dgm:prSet/>
      <dgm:spPr/>
      <dgm:t>
        <a:bodyPr/>
        <a:lstStyle/>
        <a:p>
          <a:endParaRPr lang="en-US" sz="1800" b="1"/>
        </a:p>
      </dgm:t>
    </dgm:pt>
    <dgm:pt modelId="{B28946C8-CF08-9E4E-B846-E1E3FC0A87C3}">
      <dgm:prSet phldrT="[Text]" custT="1"/>
      <dgm:spPr/>
      <dgm:t>
        <a:bodyPr/>
        <a:lstStyle/>
        <a:p>
          <a:pPr algn="ctr"/>
          <a:endParaRPr lang="en-US" sz="1800" b="1" dirty="0">
            <a:effectLst>
              <a:glow rad="101600">
                <a:srgbClr val="73E3FD">
                  <a:alpha val="60000"/>
                </a:srgbClr>
              </a:glow>
            </a:effectLst>
          </a:endParaRPr>
        </a:p>
      </dgm:t>
    </dgm:pt>
    <dgm:pt modelId="{83EC0D88-66F5-FC43-A207-AD28B04CAACF}" type="parTrans" cxnId="{6303C8A3-2A4C-5E42-B27D-1C95620CA0CF}">
      <dgm:prSet/>
      <dgm:spPr/>
      <dgm:t>
        <a:bodyPr/>
        <a:lstStyle/>
        <a:p>
          <a:endParaRPr lang="en-US" sz="1800" b="1"/>
        </a:p>
      </dgm:t>
    </dgm:pt>
    <dgm:pt modelId="{46A7A4A6-2198-284E-BBC5-51F37134A6BF}" type="sibTrans" cxnId="{6303C8A3-2A4C-5E42-B27D-1C95620CA0CF}">
      <dgm:prSet/>
      <dgm:spPr/>
      <dgm:t>
        <a:bodyPr/>
        <a:lstStyle/>
        <a:p>
          <a:endParaRPr lang="en-US" sz="1800" b="1"/>
        </a:p>
      </dgm:t>
    </dgm:pt>
    <dgm:pt modelId="{2ABA9CBF-8719-5145-900A-B5C52AAAAC57}" type="pres">
      <dgm:prSet presAssocID="{E63FCA26-D4BF-6947-9986-3F2F7952C558}" presName="Name0" presStyleCnt="0">
        <dgm:presLayoutVars>
          <dgm:dir/>
          <dgm:animLvl val="lvl"/>
          <dgm:resizeHandles val="exact"/>
        </dgm:presLayoutVars>
      </dgm:prSet>
      <dgm:spPr/>
    </dgm:pt>
    <dgm:pt modelId="{460B7B79-AC25-1A41-A5A3-A97199B9A0FC}" type="pres">
      <dgm:prSet presAssocID="{123045B0-0C6C-2A4B-8882-C9986C872B2C}" presName="Name8" presStyleCnt="0"/>
      <dgm:spPr/>
    </dgm:pt>
    <dgm:pt modelId="{128C80DA-A0C3-BD4C-986A-B7C8D58EB914}" type="pres">
      <dgm:prSet presAssocID="{123045B0-0C6C-2A4B-8882-C9986C872B2C}" presName="level" presStyleLbl="node1" presStyleIdx="0" presStyleCnt="4">
        <dgm:presLayoutVars>
          <dgm:chMax val="1"/>
          <dgm:bulletEnabled val="1"/>
        </dgm:presLayoutVars>
      </dgm:prSet>
      <dgm:spPr/>
      <dgm:t>
        <a:bodyPr/>
        <a:lstStyle/>
        <a:p>
          <a:endParaRPr lang="en-US"/>
        </a:p>
      </dgm:t>
    </dgm:pt>
    <dgm:pt modelId="{B143945C-B523-B54D-A83A-838CF53C8CA4}" type="pres">
      <dgm:prSet presAssocID="{123045B0-0C6C-2A4B-8882-C9986C872B2C}" presName="levelTx" presStyleLbl="revTx" presStyleIdx="0" presStyleCnt="0">
        <dgm:presLayoutVars>
          <dgm:chMax val="1"/>
          <dgm:bulletEnabled val="1"/>
        </dgm:presLayoutVars>
      </dgm:prSet>
      <dgm:spPr/>
      <dgm:t>
        <a:bodyPr/>
        <a:lstStyle/>
        <a:p>
          <a:endParaRPr lang="en-US"/>
        </a:p>
      </dgm:t>
    </dgm:pt>
    <dgm:pt modelId="{E6642955-0B8F-4342-9B8D-2C7868B21B4F}" type="pres">
      <dgm:prSet presAssocID="{38DE40A4-6FD5-964E-9DAB-8FE9ECD9D532}" presName="Name8" presStyleCnt="0"/>
      <dgm:spPr/>
    </dgm:pt>
    <dgm:pt modelId="{D67AC893-7A5E-4949-A7EA-6E24F38AF20C}" type="pres">
      <dgm:prSet presAssocID="{38DE40A4-6FD5-964E-9DAB-8FE9ECD9D532}" presName="level" presStyleLbl="node1" presStyleIdx="1" presStyleCnt="4">
        <dgm:presLayoutVars>
          <dgm:chMax val="1"/>
          <dgm:bulletEnabled val="1"/>
        </dgm:presLayoutVars>
      </dgm:prSet>
      <dgm:spPr/>
      <dgm:t>
        <a:bodyPr/>
        <a:lstStyle/>
        <a:p>
          <a:endParaRPr lang="en-US"/>
        </a:p>
      </dgm:t>
    </dgm:pt>
    <dgm:pt modelId="{A78FE0F1-9FD7-4F4A-9A0C-B7F61BAECD6A}" type="pres">
      <dgm:prSet presAssocID="{38DE40A4-6FD5-964E-9DAB-8FE9ECD9D532}" presName="levelTx" presStyleLbl="revTx" presStyleIdx="0" presStyleCnt="0">
        <dgm:presLayoutVars>
          <dgm:chMax val="1"/>
          <dgm:bulletEnabled val="1"/>
        </dgm:presLayoutVars>
      </dgm:prSet>
      <dgm:spPr/>
      <dgm:t>
        <a:bodyPr/>
        <a:lstStyle/>
        <a:p>
          <a:endParaRPr lang="en-US"/>
        </a:p>
      </dgm:t>
    </dgm:pt>
    <dgm:pt modelId="{C1B67488-FDB0-CF49-A41A-0C0885FD972C}" type="pres">
      <dgm:prSet presAssocID="{ACC12918-C990-7949-A0F6-BF571C0E1935}" presName="Name8" presStyleCnt="0"/>
      <dgm:spPr/>
    </dgm:pt>
    <dgm:pt modelId="{8CF09C59-ED56-8E45-BB91-16B798759444}" type="pres">
      <dgm:prSet presAssocID="{ACC12918-C990-7949-A0F6-BF571C0E1935}" presName="level" presStyleLbl="node1" presStyleIdx="2" presStyleCnt="4">
        <dgm:presLayoutVars>
          <dgm:chMax val="1"/>
          <dgm:bulletEnabled val="1"/>
        </dgm:presLayoutVars>
      </dgm:prSet>
      <dgm:spPr/>
      <dgm:t>
        <a:bodyPr/>
        <a:lstStyle/>
        <a:p>
          <a:endParaRPr lang="en-US"/>
        </a:p>
      </dgm:t>
    </dgm:pt>
    <dgm:pt modelId="{3B871BB9-D1C2-374C-8378-0CFB94B2F4EA}" type="pres">
      <dgm:prSet presAssocID="{ACC12918-C990-7949-A0F6-BF571C0E1935}" presName="levelTx" presStyleLbl="revTx" presStyleIdx="0" presStyleCnt="0">
        <dgm:presLayoutVars>
          <dgm:chMax val="1"/>
          <dgm:bulletEnabled val="1"/>
        </dgm:presLayoutVars>
      </dgm:prSet>
      <dgm:spPr/>
      <dgm:t>
        <a:bodyPr/>
        <a:lstStyle/>
        <a:p>
          <a:endParaRPr lang="en-US"/>
        </a:p>
      </dgm:t>
    </dgm:pt>
    <dgm:pt modelId="{26478972-7022-0947-BEF9-F2AF515B6748}" type="pres">
      <dgm:prSet presAssocID="{B28946C8-CF08-9E4E-B846-E1E3FC0A87C3}" presName="Name8" presStyleCnt="0"/>
      <dgm:spPr/>
    </dgm:pt>
    <dgm:pt modelId="{CE863354-BDE4-7A49-96BF-D1858170B63A}" type="pres">
      <dgm:prSet presAssocID="{B28946C8-CF08-9E4E-B846-E1E3FC0A87C3}" presName="level" presStyleLbl="node1" presStyleIdx="3" presStyleCnt="4">
        <dgm:presLayoutVars>
          <dgm:chMax val="1"/>
          <dgm:bulletEnabled val="1"/>
        </dgm:presLayoutVars>
      </dgm:prSet>
      <dgm:spPr/>
      <dgm:t>
        <a:bodyPr/>
        <a:lstStyle/>
        <a:p>
          <a:endParaRPr lang="en-US"/>
        </a:p>
      </dgm:t>
    </dgm:pt>
    <dgm:pt modelId="{FA8AC82F-9B82-E341-B9A5-3E9DFCD149CF}" type="pres">
      <dgm:prSet presAssocID="{B28946C8-CF08-9E4E-B846-E1E3FC0A87C3}" presName="levelTx" presStyleLbl="revTx" presStyleIdx="0" presStyleCnt="0">
        <dgm:presLayoutVars>
          <dgm:chMax val="1"/>
          <dgm:bulletEnabled val="1"/>
        </dgm:presLayoutVars>
      </dgm:prSet>
      <dgm:spPr/>
      <dgm:t>
        <a:bodyPr/>
        <a:lstStyle/>
        <a:p>
          <a:endParaRPr lang="en-US"/>
        </a:p>
      </dgm:t>
    </dgm:pt>
  </dgm:ptLst>
  <dgm:cxnLst>
    <dgm:cxn modelId="{C5EE4B56-3A1E-6845-B63B-AC4DAB4CF8C2}" type="presOf" srcId="{38DE40A4-6FD5-964E-9DAB-8FE9ECD9D532}" destId="{A78FE0F1-9FD7-4F4A-9A0C-B7F61BAECD6A}" srcOrd="1" destOrd="0" presId="urn:microsoft.com/office/officeart/2005/8/layout/pyramid3"/>
    <dgm:cxn modelId="{69D10712-1E1E-2046-AC80-C172493C82D9}" type="presOf" srcId="{B28946C8-CF08-9E4E-B846-E1E3FC0A87C3}" destId="{CE863354-BDE4-7A49-96BF-D1858170B63A}" srcOrd="0" destOrd="0" presId="urn:microsoft.com/office/officeart/2005/8/layout/pyramid3"/>
    <dgm:cxn modelId="{2A780EE9-39D3-1D46-BE36-E3F8819EEE6A}" srcId="{E63FCA26-D4BF-6947-9986-3F2F7952C558}" destId="{123045B0-0C6C-2A4B-8882-C9986C872B2C}" srcOrd="0" destOrd="0" parTransId="{7CD22613-1DE2-0544-901D-CD1991680C66}" sibTransId="{C3B48A22-9647-0642-A041-66B870C1E828}"/>
    <dgm:cxn modelId="{6303C8A3-2A4C-5E42-B27D-1C95620CA0CF}" srcId="{E63FCA26-D4BF-6947-9986-3F2F7952C558}" destId="{B28946C8-CF08-9E4E-B846-E1E3FC0A87C3}" srcOrd="3" destOrd="0" parTransId="{83EC0D88-66F5-FC43-A207-AD28B04CAACF}" sibTransId="{46A7A4A6-2198-284E-BBC5-51F37134A6BF}"/>
    <dgm:cxn modelId="{3533772D-C8ED-384A-9E75-995F1D28F236}" srcId="{E63FCA26-D4BF-6947-9986-3F2F7952C558}" destId="{ACC12918-C990-7949-A0F6-BF571C0E1935}" srcOrd="2" destOrd="0" parTransId="{28131BB6-5AA3-274D-B566-40D872BFF76A}" sibTransId="{92A30CF2-9D55-F741-9CEF-B6C59D4E84B6}"/>
    <dgm:cxn modelId="{4A18308C-1D73-1E48-BB69-D4CD448ABFAF}" type="presOf" srcId="{B28946C8-CF08-9E4E-B846-E1E3FC0A87C3}" destId="{FA8AC82F-9B82-E341-B9A5-3E9DFCD149CF}" srcOrd="1" destOrd="0" presId="urn:microsoft.com/office/officeart/2005/8/layout/pyramid3"/>
    <dgm:cxn modelId="{E41EC0B4-D5F1-2C4B-B187-2E981D2FA1AA}" type="presOf" srcId="{38DE40A4-6FD5-964E-9DAB-8FE9ECD9D532}" destId="{D67AC893-7A5E-4949-A7EA-6E24F38AF20C}" srcOrd="0" destOrd="0" presId="urn:microsoft.com/office/officeart/2005/8/layout/pyramid3"/>
    <dgm:cxn modelId="{6EB651D7-BEAE-D549-A1D1-E1000E559D1F}" srcId="{E63FCA26-D4BF-6947-9986-3F2F7952C558}" destId="{38DE40A4-6FD5-964E-9DAB-8FE9ECD9D532}" srcOrd="1" destOrd="0" parTransId="{982512B6-121A-E94A-A824-F5E13207E66C}" sibTransId="{F4263078-CCBA-6E4D-9362-E134F0843286}"/>
    <dgm:cxn modelId="{0FA9D6CB-2C22-E547-8C4B-AFD9AAEED52B}" type="presOf" srcId="{E63FCA26-D4BF-6947-9986-3F2F7952C558}" destId="{2ABA9CBF-8719-5145-900A-B5C52AAAAC57}" srcOrd="0" destOrd="0" presId="urn:microsoft.com/office/officeart/2005/8/layout/pyramid3"/>
    <dgm:cxn modelId="{739D8448-4C4C-7345-B3C6-5993670C2B7C}" type="presOf" srcId="{123045B0-0C6C-2A4B-8882-C9986C872B2C}" destId="{B143945C-B523-B54D-A83A-838CF53C8CA4}" srcOrd="1" destOrd="0" presId="urn:microsoft.com/office/officeart/2005/8/layout/pyramid3"/>
    <dgm:cxn modelId="{0E145060-A8B6-2B4D-9901-89DEC4451DE5}" type="presOf" srcId="{ACC12918-C990-7949-A0F6-BF571C0E1935}" destId="{8CF09C59-ED56-8E45-BB91-16B798759444}" srcOrd="0" destOrd="0" presId="urn:microsoft.com/office/officeart/2005/8/layout/pyramid3"/>
    <dgm:cxn modelId="{8BDE75C0-D2BD-D443-8B3B-54E8249EC9E7}" type="presOf" srcId="{ACC12918-C990-7949-A0F6-BF571C0E1935}" destId="{3B871BB9-D1C2-374C-8378-0CFB94B2F4EA}" srcOrd="1" destOrd="0" presId="urn:microsoft.com/office/officeart/2005/8/layout/pyramid3"/>
    <dgm:cxn modelId="{7BD63186-BB5D-D848-8ED9-E9D93D8455F5}" type="presOf" srcId="{123045B0-0C6C-2A4B-8882-C9986C872B2C}" destId="{128C80DA-A0C3-BD4C-986A-B7C8D58EB914}" srcOrd="0" destOrd="0" presId="urn:microsoft.com/office/officeart/2005/8/layout/pyramid3"/>
    <dgm:cxn modelId="{68EF45A4-7F27-F04D-9F6D-E992A4C1F63D}" type="presParOf" srcId="{2ABA9CBF-8719-5145-900A-B5C52AAAAC57}" destId="{460B7B79-AC25-1A41-A5A3-A97199B9A0FC}" srcOrd="0" destOrd="0" presId="urn:microsoft.com/office/officeart/2005/8/layout/pyramid3"/>
    <dgm:cxn modelId="{96F51B4E-7FA2-3540-9585-C79416A2C7FF}" type="presParOf" srcId="{460B7B79-AC25-1A41-A5A3-A97199B9A0FC}" destId="{128C80DA-A0C3-BD4C-986A-B7C8D58EB914}" srcOrd="0" destOrd="0" presId="urn:microsoft.com/office/officeart/2005/8/layout/pyramid3"/>
    <dgm:cxn modelId="{DECD53A8-AF4B-764B-8834-FF6753E39DD3}" type="presParOf" srcId="{460B7B79-AC25-1A41-A5A3-A97199B9A0FC}" destId="{B143945C-B523-B54D-A83A-838CF53C8CA4}" srcOrd="1" destOrd="0" presId="urn:microsoft.com/office/officeart/2005/8/layout/pyramid3"/>
    <dgm:cxn modelId="{89CC297D-B66C-074B-A847-6C96D2F92955}" type="presParOf" srcId="{2ABA9CBF-8719-5145-900A-B5C52AAAAC57}" destId="{E6642955-0B8F-4342-9B8D-2C7868B21B4F}" srcOrd="1" destOrd="0" presId="urn:microsoft.com/office/officeart/2005/8/layout/pyramid3"/>
    <dgm:cxn modelId="{E381F1A5-E2A9-CB4A-8AA0-1A0C7C2DA854}" type="presParOf" srcId="{E6642955-0B8F-4342-9B8D-2C7868B21B4F}" destId="{D67AC893-7A5E-4949-A7EA-6E24F38AF20C}" srcOrd="0" destOrd="0" presId="urn:microsoft.com/office/officeart/2005/8/layout/pyramid3"/>
    <dgm:cxn modelId="{2F85CE05-C7E7-7443-B3FE-A9F32C7D2DDF}" type="presParOf" srcId="{E6642955-0B8F-4342-9B8D-2C7868B21B4F}" destId="{A78FE0F1-9FD7-4F4A-9A0C-B7F61BAECD6A}" srcOrd="1" destOrd="0" presId="urn:microsoft.com/office/officeart/2005/8/layout/pyramid3"/>
    <dgm:cxn modelId="{CC30E965-E12A-CC46-9865-6B466BF7F4B8}" type="presParOf" srcId="{2ABA9CBF-8719-5145-900A-B5C52AAAAC57}" destId="{C1B67488-FDB0-CF49-A41A-0C0885FD972C}" srcOrd="2" destOrd="0" presId="urn:microsoft.com/office/officeart/2005/8/layout/pyramid3"/>
    <dgm:cxn modelId="{E2EF13CF-E6A7-424D-8DBE-2E500E376FDE}" type="presParOf" srcId="{C1B67488-FDB0-CF49-A41A-0C0885FD972C}" destId="{8CF09C59-ED56-8E45-BB91-16B798759444}" srcOrd="0" destOrd="0" presId="urn:microsoft.com/office/officeart/2005/8/layout/pyramid3"/>
    <dgm:cxn modelId="{C32C6065-8204-324A-8AFA-0F0EABB10B0E}" type="presParOf" srcId="{C1B67488-FDB0-CF49-A41A-0C0885FD972C}" destId="{3B871BB9-D1C2-374C-8378-0CFB94B2F4EA}" srcOrd="1" destOrd="0" presId="urn:microsoft.com/office/officeart/2005/8/layout/pyramid3"/>
    <dgm:cxn modelId="{718F021C-A97C-2343-9683-EA1FA0FBE930}" type="presParOf" srcId="{2ABA9CBF-8719-5145-900A-B5C52AAAAC57}" destId="{26478972-7022-0947-BEF9-F2AF515B6748}" srcOrd="3" destOrd="0" presId="urn:microsoft.com/office/officeart/2005/8/layout/pyramid3"/>
    <dgm:cxn modelId="{8B060DDB-352D-F94A-AED3-6D6B25104077}" type="presParOf" srcId="{26478972-7022-0947-BEF9-F2AF515B6748}" destId="{CE863354-BDE4-7A49-96BF-D1858170B63A}" srcOrd="0" destOrd="0" presId="urn:microsoft.com/office/officeart/2005/8/layout/pyramid3"/>
    <dgm:cxn modelId="{0C942246-E02F-9F4B-BC28-B7B34EC351DA}" type="presParOf" srcId="{26478972-7022-0947-BEF9-F2AF515B6748}" destId="{FA8AC82F-9B82-E341-B9A5-3E9DFCD149CF}" srcOrd="1" destOrd="0" presId="urn:microsoft.com/office/officeart/2005/8/layout/pyramid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C80DA-A0C3-BD4C-986A-B7C8D58EB914}">
      <dsp:nvSpPr>
        <dsp:cNvPr id="0" name=""/>
        <dsp:cNvSpPr/>
      </dsp:nvSpPr>
      <dsp:spPr>
        <a:xfrm rot="10800000">
          <a:off x="0" y="0"/>
          <a:ext cx="4326611" cy="685242"/>
        </a:xfrm>
        <a:prstGeom prst="trapezoid">
          <a:avLst>
            <a:gd name="adj" fmla="val 78925"/>
          </a:avLst>
        </a:prstGeom>
        <a:gradFill rotWithShape="0">
          <a:gsLst>
            <a:gs pos="0">
              <a:schemeClr val="accent5">
                <a:alpha val="90000"/>
                <a:hueOff val="0"/>
                <a:satOff val="0"/>
                <a:lumOff val="0"/>
                <a:alphaOff val="0"/>
                <a:satMod val="103000"/>
                <a:lumMod val="102000"/>
                <a:tint val="94000"/>
              </a:schemeClr>
            </a:gs>
            <a:gs pos="50000">
              <a:schemeClr val="accent5">
                <a:alpha val="90000"/>
                <a:hueOff val="0"/>
                <a:satOff val="0"/>
                <a:lumOff val="0"/>
                <a:alphaOff val="0"/>
                <a:satMod val="110000"/>
                <a:lumMod val="100000"/>
                <a:shade val="100000"/>
              </a:schemeClr>
            </a:gs>
            <a:gs pos="100000">
              <a:schemeClr val="accent5">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effectLst>
                <a:glow rad="101600">
                  <a:srgbClr val="73E3FD">
                    <a:alpha val="60000"/>
                  </a:srgbClr>
                </a:glow>
              </a:effectLst>
            </a:rPr>
            <a:t>Policy advisor</a:t>
          </a:r>
        </a:p>
      </dsp:txBody>
      <dsp:txXfrm rot="-10800000">
        <a:off x="757156" y="0"/>
        <a:ext cx="2812297" cy="685242"/>
      </dsp:txXfrm>
    </dsp:sp>
    <dsp:sp modelId="{D67AC893-7A5E-4949-A7EA-6E24F38AF20C}">
      <dsp:nvSpPr>
        <dsp:cNvPr id="0" name=""/>
        <dsp:cNvSpPr/>
      </dsp:nvSpPr>
      <dsp:spPr>
        <a:xfrm rot="10800000">
          <a:off x="540826" y="685242"/>
          <a:ext cx="3244958" cy="685242"/>
        </a:xfrm>
        <a:prstGeom prst="trapezoid">
          <a:avLst>
            <a:gd name="adj" fmla="val 78925"/>
          </a:avLst>
        </a:prstGeom>
        <a:gradFill rotWithShape="0">
          <a:gsLst>
            <a:gs pos="0">
              <a:schemeClr val="accent5">
                <a:alpha val="90000"/>
                <a:hueOff val="0"/>
                <a:satOff val="0"/>
                <a:lumOff val="0"/>
                <a:alphaOff val="-13333"/>
                <a:satMod val="103000"/>
                <a:lumMod val="102000"/>
                <a:tint val="94000"/>
              </a:schemeClr>
            </a:gs>
            <a:gs pos="50000">
              <a:schemeClr val="accent5">
                <a:alpha val="90000"/>
                <a:hueOff val="0"/>
                <a:satOff val="0"/>
                <a:lumOff val="0"/>
                <a:alphaOff val="-13333"/>
                <a:satMod val="110000"/>
                <a:lumMod val="100000"/>
                <a:shade val="100000"/>
              </a:schemeClr>
            </a:gs>
            <a:gs pos="100000">
              <a:schemeClr val="accent5">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effectLst>
                <a:glow rad="101600">
                  <a:srgbClr val="73E3FD">
                    <a:alpha val="60000"/>
                  </a:srgbClr>
                </a:glow>
              </a:effectLst>
            </a:rPr>
            <a:t>Regulator</a:t>
          </a:r>
        </a:p>
      </dsp:txBody>
      <dsp:txXfrm rot="-10800000">
        <a:off x="1108694" y="685242"/>
        <a:ext cx="2109222" cy="685242"/>
      </dsp:txXfrm>
    </dsp:sp>
    <dsp:sp modelId="{8CF09C59-ED56-8E45-BB91-16B798759444}">
      <dsp:nvSpPr>
        <dsp:cNvPr id="0" name=""/>
        <dsp:cNvSpPr/>
      </dsp:nvSpPr>
      <dsp:spPr>
        <a:xfrm rot="10800000">
          <a:off x="1081652" y="1370485"/>
          <a:ext cx="2163305" cy="685242"/>
        </a:xfrm>
        <a:prstGeom prst="trapezoid">
          <a:avLst>
            <a:gd name="adj" fmla="val 78925"/>
          </a:avLst>
        </a:prstGeom>
        <a:gradFill rotWithShape="0">
          <a:gsLst>
            <a:gs pos="0">
              <a:schemeClr val="accent5">
                <a:alpha val="90000"/>
                <a:hueOff val="0"/>
                <a:satOff val="0"/>
                <a:lumOff val="0"/>
                <a:alphaOff val="-26667"/>
                <a:satMod val="103000"/>
                <a:lumMod val="102000"/>
                <a:tint val="94000"/>
              </a:schemeClr>
            </a:gs>
            <a:gs pos="50000">
              <a:schemeClr val="accent5">
                <a:alpha val="90000"/>
                <a:hueOff val="0"/>
                <a:satOff val="0"/>
                <a:lumOff val="0"/>
                <a:alphaOff val="-26667"/>
                <a:satMod val="110000"/>
                <a:lumMod val="100000"/>
                <a:shade val="100000"/>
              </a:schemeClr>
            </a:gs>
            <a:gs pos="100000">
              <a:schemeClr val="accent5">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effectLst>
                <a:glow rad="101600">
                  <a:srgbClr val="73E3FD">
                    <a:alpha val="60000"/>
                  </a:srgbClr>
                </a:glow>
              </a:effectLst>
            </a:rPr>
            <a:t>Facilitator</a:t>
          </a:r>
        </a:p>
      </dsp:txBody>
      <dsp:txXfrm rot="-10800000">
        <a:off x="1460231" y="1370485"/>
        <a:ext cx="1406148" cy="685242"/>
      </dsp:txXfrm>
    </dsp:sp>
    <dsp:sp modelId="{CE863354-BDE4-7A49-96BF-D1858170B63A}">
      <dsp:nvSpPr>
        <dsp:cNvPr id="0" name=""/>
        <dsp:cNvSpPr/>
      </dsp:nvSpPr>
      <dsp:spPr>
        <a:xfrm rot="10800000">
          <a:off x="1622479" y="2055727"/>
          <a:ext cx="1081652" cy="685242"/>
        </a:xfrm>
        <a:prstGeom prst="trapezoid">
          <a:avLst>
            <a:gd name="adj" fmla="val 78925"/>
          </a:avLst>
        </a:prstGeom>
        <a:gradFill rotWithShape="0">
          <a:gsLst>
            <a:gs pos="0">
              <a:schemeClr val="accent5">
                <a:alpha val="90000"/>
                <a:hueOff val="0"/>
                <a:satOff val="0"/>
                <a:lumOff val="0"/>
                <a:alphaOff val="-40000"/>
                <a:satMod val="103000"/>
                <a:lumMod val="102000"/>
                <a:tint val="94000"/>
              </a:schemeClr>
            </a:gs>
            <a:gs pos="50000">
              <a:schemeClr val="accent5">
                <a:alpha val="90000"/>
                <a:hueOff val="0"/>
                <a:satOff val="0"/>
                <a:lumOff val="0"/>
                <a:alphaOff val="-40000"/>
                <a:satMod val="110000"/>
                <a:lumMod val="100000"/>
                <a:shade val="100000"/>
              </a:schemeClr>
            </a:gs>
            <a:gs pos="100000">
              <a:schemeClr val="accent5">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US" sz="1800" b="1" kern="1200" dirty="0">
            <a:effectLst>
              <a:glow rad="101600">
                <a:srgbClr val="73E3FD">
                  <a:alpha val="60000"/>
                </a:srgbClr>
              </a:glow>
            </a:effectLst>
          </a:endParaRPr>
        </a:p>
      </dsp:txBody>
      <dsp:txXfrm rot="-10800000">
        <a:off x="1622479" y="2055727"/>
        <a:ext cx="1081652" cy="68524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03349B-E119-A040-A6D9-F85C9516A8D2}" type="datetimeFigureOut">
              <a:rPr lang="en-US" smtClean="0"/>
              <a:t>14/7/18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7A334E-175B-554B-9831-C243E9367DAF}" type="slidenum">
              <a:rPr lang="en-US" smtClean="0"/>
              <a:t>‹#›</a:t>
            </a:fld>
            <a:endParaRPr lang="en-US"/>
          </a:p>
        </p:txBody>
      </p:sp>
    </p:spTree>
    <p:extLst>
      <p:ext uri="{BB962C8B-B14F-4D97-AF65-F5344CB8AC3E}">
        <p14:creationId xmlns:p14="http://schemas.microsoft.com/office/powerpoint/2010/main" val="42328905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2</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3</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4</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Thailand has occurred</a:t>
            </a:r>
            <a:r>
              <a:rPr lang="en-US" baseline="0" dirty="0" smtClean="0"/>
              <a:t> extreme flood in 2011 and extreme drought in 2014-2015. </a:t>
            </a:r>
          </a:p>
          <a:p>
            <a:r>
              <a:rPr lang="en-US" sz="1700" dirty="0"/>
              <a:t>The impacts of flooding include loss of human life, damage of properties and impact of agriculture, but those cannot avoid these situation. As the result, damage cost in 2011 was THB 1,400 billion (USD 45.6 billion) that is the highest record history.</a:t>
            </a:r>
          </a:p>
          <a:p>
            <a:endParaRPr lang="en-US" sz="1700" dirty="0"/>
          </a:p>
          <a:p>
            <a:pPr defTabSz="864931">
              <a:defRPr/>
            </a:pPr>
            <a:r>
              <a:rPr lang="en-US" dirty="0" smtClean="0"/>
              <a:t>In case</a:t>
            </a:r>
            <a:r>
              <a:rPr lang="en-US" baseline="0" dirty="0" smtClean="0"/>
              <a:t> of drought, we have </a:t>
            </a:r>
            <a:r>
              <a:rPr lang="en-US" sz="1700" dirty="0"/>
              <a:t>more than 30 water-related agencies, and each agency use its own data to predict and play with drought management.</a:t>
            </a:r>
          </a:p>
          <a:p>
            <a:r>
              <a:rPr lang="en-US" sz="1700" dirty="0"/>
              <a:t>The Ministry of Agriculture and Cooperatives on 24 January 2017 sought Cabinet approval for 8 measures on water allocation. The measures involve efficiency in water use, an increase in the volume of usable water, and the development and rehabilitation of drought-hit farmland. Community plans will be worked out to ease drought conditions. Public relations campaigns will be stepped up on the issue, and knowledge dissemination on drought risk reduction will be emphasized. </a:t>
            </a:r>
          </a:p>
          <a:p>
            <a:r>
              <a:rPr lang="en-US" sz="1700" dirty="0"/>
              <a:t> </a:t>
            </a:r>
          </a:p>
          <a:p>
            <a:r>
              <a:rPr lang="en-US" sz="1700" dirty="0"/>
              <a:t>The Department of Royal Rainmaking and Agricultural Aviation worked on rainmaking operations to increase water levels in various reservoirs, thus helping ease drought conditions in many areas across the country</a:t>
            </a:r>
          </a:p>
          <a:p>
            <a:pPr defTabSz="864931">
              <a:defRPr/>
            </a:pPr>
            <a:endParaRPr lang="en-US" sz="1700" dirty="0"/>
          </a:p>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pPr/>
              <a:t>5</a:t>
            </a:fld>
            <a:endParaRPr lang="th-TH"/>
          </a:p>
        </p:txBody>
      </p:sp>
    </p:spTree>
    <p:extLst>
      <p:ext uri="{BB962C8B-B14F-4D97-AF65-F5344CB8AC3E}">
        <p14:creationId xmlns:p14="http://schemas.microsoft.com/office/powerpoint/2010/main" val="1840508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4F04B5-2B27-4FD1-A1C7-E7DA597F6CE8}" type="slidenum">
              <a:rPr lang="th-TH" smtClean="0">
                <a:solidFill>
                  <a:prstClr val="black"/>
                </a:solidFill>
              </a:rPr>
              <a:pPr/>
              <a:t>7</a:t>
            </a:fld>
            <a:endParaRPr lang="th-TH">
              <a:solidFill>
                <a:prstClr val="black"/>
              </a:solidFill>
            </a:endParaRPr>
          </a:p>
        </p:txBody>
      </p:sp>
    </p:spTree>
    <p:extLst>
      <p:ext uri="{BB962C8B-B14F-4D97-AF65-F5344CB8AC3E}">
        <p14:creationId xmlns:p14="http://schemas.microsoft.com/office/powerpoint/2010/main" val="1183359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508E22-E60B-4F15-BC01-CE61F8C98B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0630808-C3F5-464A-AF6A-28D87663C4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E7846F82-6AAB-4C3D-BFF8-E10D514D9AE8}"/>
              </a:ext>
            </a:extLst>
          </p:cNvPr>
          <p:cNvSpPr>
            <a:spLocks noGrp="1"/>
          </p:cNvSpPr>
          <p:nvPr>
            <p:ph type="dt" sz="half" idx="10"/>
          </p:nvPr>
        </p:nvSpPr>
        <p:spPr/>
        <p:txBody>
          <a:bodyPr/>
          <a:lstStyle/>
          <a:p>
            <a:fld id="{C8A28ECE-D7F4-413B-BEF0-3FEE5090CDC3}" type="datetimeFigureOut">
              <a:rPr lang="en-US" smtClean="0"/>
              <a:t>14/7/18</a:t>
            </a:fld>
            <a:endParaRPr lang="en-US"/>
          </a:p>
        </p:txBody>
      </p:sp>
      <p:sp>
        <p:nvSpPr>
          <p:cNvPr id="5" name="Footer Placeholder 4">
            <a:extLst>
              <a:ext uri="{FF2B5EF4-FFF2-40B4-BE49-F238E27FC236}">
                <a16:creationId xmlns:a16="http://schemas.microsoft.com/office/drawing/2014/main" xmlns="" id="{9BAF2C9F-C820-422E-BDC1-C93F2C36B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88D5D00-32ED-46B4-B9CC-BA717592CDAA}"/>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1622278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CEC742-3DB6-4541-BC58-9107BB2FA9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1B57404-5236-4CB3-A142-8A1799A368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DA943AC-FCB5-461D-8423-A4319762A724}"/>
              </a:ext>
            </a:extLst>
          </p:cNvPr>
          <p:cNvSpPr>
            <a:spLocks noGrp="1"/>
          </p:cNvSpPr>
          <p:nvPr>
            <p:ph type="dt" sz="half" idx="10"/>
          </p:nvPr>
        </p:nvSpPr>
        <p:spPr/>
        <p:txBody>
          <a:bodyPr/>
          <a:lstStyle/>
          <a:p>
            <a:fld id="{C8A28ECE-D7F4-413B-BEF0-3FEE5090CDC3}" type="datetimeFigureOut">
              <a:rPr lang="en-US" smtClean="0"/>
              <a:t>14/7/18</a:t>
            </a:fld>
            <a:endParaRPr lang="en-US"/>
          </a:p>
        </p:txBody>
      </p:sp>
      <p:sp>
        <p:nvSpPr>
          <p:cNvPr id="5" name="Footer Placeholder 4">
            <a:extLst>
              <a:ext uri="{FF2B5EF4-FFF2-40B4-BE49-F238E27FC236}">
                <a16:creationId xmlns:a16="http://schemas.microsoft.com/office/drawing/2014/main" xmlns="" id="{43417F0E-9B19-4D85-BBA1-6C5CF5FCE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8EFB15E-88DC-42FD-83D3-8BC25640F728}"/>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383470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B7EE49F-8A45-4D58-AA70-423EC338A4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6F8EBB9-E6BA-4351-9770-4A1A1A45904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BFAAB0E-1DC6-4EB5-A600-FA81C701EFF1}"/>
              </a:ext>
            </a:extLst>
          </p:cNvPr>
          <p:cNvSpPr>
            <a:spLocks noGrp="1"/>
          </p:cNvSpPr>
          <p:nvPr>
            <p:ph type="dt" sz="half" idx="10"/>
          </p:nvPr>
        </p:nvSpPr>
        <p:spPr/>
        <p:txBody>
          <a:bodyPr/>
          <a:lstStyle/>
          <a:p>
            <a:fld id="{C8A28ECE-D7F4-413B-BEF0-3FEE5090CDC3}" type="datetimeFigureOut">
              <a:rPr lang="en-US" smtClean="0"/>
              <a:t>14/7/18</a:t>
            </a:fld>
            <a:endParaRPr lang="en-US"/>
          </a:p>
        </p:txBody>
      </p:sp>
      <p:sp>
        <p:nvSpPr>
          <p:cNvPr id="5" name="Footer Placeholder 4">
            <a:extLst>
              <a:ext uri="{FF2B5EF4-FFF2-40B4-BE49-F238E27FC236}">
                <a16:creationId xmlns:a16="http://schemas.microsoft.com/office/drawing/2014/main" xmlns="" id="{3463E30D-A79F-41D9-BD88-4E50E7549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F80D496-9033-4EA7-AE3E-2092DE4A4FB5}"/>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4207139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A50AAA-0F03-4FA9-A4CF-9E64935477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CCB4375-9849-42A4-9B81-2E4E3E61F6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298D4FA-4939-4021-BC56-816F2E143458}"/>
              </a:ext>
            </a:extLst>
          </p:cNvPr>
          <p:cNvSpPr>
            <a:spLocks noGrp="1"/>
          </p:cNvSpPr>
          <p:nvPr>
            <p:ph type="dt" sz="half" idx="10"/>
          </p:nvPr>
        </p:nvSpPr>
        <p:spPr/>
        <p:txBody>
          <a:bodyPr/>
          <a:lstStyle/>
          <a:p>
            <a:fld id="{C8A28ECE-D7F4-413B-BEF0-3FEE5090CDC3}" type="datetimeFigureOut">
              <a:rPr lang="en-US" smtClean="0"/>
              <a:t>14/7/18</a:t>
            </a:fld>
            <a:endParaRPr lang="en-US"/>
          </a:p>
        </p:txBody>
      </p:sp>
      <p:sp>
        <p:nvSpPr>
          <p:cNvPr id="5" name="Footer Placeholder 4">
            <a:extLst>
              <a:ext uri="{FF2B5EF4-FFF2-40B4-BE49-F238E27FC236}">
                <a16:creationId xmlns:a16="http://schemas.microsoft.com/office/drawing/2014/main" xmlns="" id="{EB831083-D901-4449-B9B4-0E09B98981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0AD4F68-5806-4374-873B-335334772561}"/>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248922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C7F0D6-F198-44BF-AF23-4AD6F14026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BA56B61C-FE90-4842-8042-FBEDF37E31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6924CF1-F2DA-4EF8-8FC6-D74916FDD872}"/>
              </a:ext>
            </a:extLst>
          </p:cNvPr>
          <p:cNvSpPr>
            <a:spLocks noGrp="1"/>
          </p:cNvSpPr>
          <p:nvPr>
            <p:ph type="dt" sz="half" idx="10"/>
          </p:nvPr>
        </p:nvSpPr>
        <p:spPr/>
        <p:txBody>
          <a:bodyPr/>
          <a:lstStyle/>
          <a:p>
            <a:fld id="{C8A28ECE-D7F4-413B-BEF0-3FEE5090CDC3}" type="datetimeFigureOut">
              <a:rPr lang="en-US" smtClean="0"/>
              <a:t>14/7/18</a:t>
            </a:fld>
            <a:endParaRPr lang="en-US"/>
          </a:p>
        </p:txBody>
      </p:sp>
      <p:sp>
        <p:nvSpPr>
          <p:cNvPr id="5" name="Footer Placeholder 4">
            <a:extLst>
              <a:ext uri="{FF2B5EF4-FFF2-40B4-BE49-F238E27FC236}">
                <a16:creationId xmlns:a16="http://schemas.microsoft.com/office/drawing/2014/main" xmlns="" id="{75C286CF-AA0B-4871-B61F-4AE00B0F2C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35B8D0C-588D-48F7-86F0-D10A8658C9E7}"/>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145975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EA666-676A-415B-9D4E-53ABA1C549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839174-16D7-4E5D-B705-4C94043126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E757C04-03FB-409C-9239-0F2F437F817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CE94FF8-A2E8-4DB3-B695-3FE6B4E9404B}"/>
              </a:ext>
            </a:extLst>
          </p:cNvPr>
          <p:cNvSpPr>
            <a:spLocks noGrp="1"/>
          </p:cNvSpPr>
          <p:nvPr>
            <p:ph type="dt" sz="half" idx="10"/>
          </p:nvPr>
        </p:nvSpPr>
        <p:spPr/>
        <p:txBody>
          <a:bodyPr/>
          <a:lstStyle/>
          <a:p>
            <a:fld id="{C8A28ECE-D7F4-413B-BEF0-3FEE5090CDC3}" type="datetimeFigureOut">
              <a:rPr lang="en-US" smtClean="0"/>
              <a:t>14/7/18</a:t>
            </a:fld>
            <a:endParaRPr lang="en-US"/>
          </a:p>
        </p:txBody>
      </p:sp>
      <p:sp>
        <p:nvSpPr>
          <p:cNvPr id="6" name="Footer Placeholder 5">
            <a:extLst>
              <a:ext uri="{FF2B5EF4-FFF2-40B4-BE49-F238E27FC236}">
                <a16:creationId xmlns:a16="http://schemas.microsoft.com/office/drawing/2014/main" xmlns="" id="{D3791D58-3BE3-4CAC-82B2-B8C3BCDEFE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B03A8ED-01B0-4CA2-A0CE-93C6A46FDCE0}"/>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3613655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B35005-05BB-42A8-9555-B3614F8559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993F1E7D-9A92-46AE-A415-0B87B73C31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75F2B83-C7DB-430B-A23E-60567D0AEF7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C3A24304-8E3A-4B75-9C89-F5347F7B52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E6C5E8AB-904D-4FE8-A577-8511A2B5AD2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6346AE3-7C2D-49A7-9CEC-BFDEE80A93ED}"/>
              </a:ext>
            </a:extLst>
          </p:cNvPr>
          <p:cNvSpPr>
            <a:spLocks noGrp="1"/>
          </p:cNvSpPr>
          <p:nvPr>
            <p:ph type="dt" sz="half" idx="10"/>
          </p:nvPr>
        </p:nvSpPr>
        <p:spPr/>
        <p:txBody>
          <a:bodyPr/>
          <a:lstStyle/>
          <a:p>
            <a:fld id="{C8A28ECE-D7F4-413B-BEF0-3FEE5090CDC3}" type="datetimeFigureOut">
              <a:rPr lang="en-US" smtClean="0"/>
              <a:t>14/7/18</a:t>
            </a:fld>
            <a:endParaRPr lang="en-US"/>
          </a:p>
        </p:txBody>
      </p:sp>
      <p:sp>
        <p:nvSpPr>
          <p:cNvPr id="8" name="Footer Placeholder 7">
            <a:extLst>
              <a:ext uri="{FF2B5EF4-FFF2-40B4-BE49-F238E27FC236}">
                <a16:creationId xmlns:a16="http://schemas.microsoft.com/office/drawing/2014/main" xmlns="" id="{BDD6834F-4B63-4900-8188-3D337DEF29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C03E7440-13C6-4F8D-BB66-83736E840AFC}"/>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3081091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6B4C8-6A3E-4E0F-96FA-EE985846DD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356BD7B-B6D1-4D31-AB35-3AF8C63D7D46}"/>
              </a:ext>
            </a:extLst>
          </p:cNvPr>
          <p:cNvSpPr>
            <a:spLocks noGrp="1"/>
          </p:cNvSpPr>
          <p:nvPr>
            <p:ph type="dt" sz="half" idx="10"/>
          </p:nvPr>
        </p:nvSpPr>
        <p:spPr/>
        <p:txBody>
          <a:bodyPr/>
          <a:lstStyle/>
          <a:p>
            <a:fld id="{C8A28ECE-D7F4-413B-BEF0-3FEE5090CDC3}" type="datetimeFigureOut">
              <a:rPr lang="en-US" smtClean="0"/>
              <a:t>14/7/18</a:t>
            </a:fld>
            <a:endParaRPr lang="en-US"/>
          </a:p>
        </p:txBody>
      </p:sp>
      <p:sp>
        <p:nvSpPr>
          <p:cNvPr id="4" name="Footer Placeholder 3">
            <a:extLst>
              <a:ext uri="{FF2B5EF4-FFF2-40B4-BE49-F238E27FC236}">
                <a16:creationId xmlns:a16="http://schemas.microsoft.com/office/drawing/2014/main" xmlns="" id="{55EB561B-25D4-495A-9AE6-3525D4DD31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26BB551-16EC-4530-BC95-145A98794774}"/>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365749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F27460B-C5BA-4811-885E-4390AC798DEC}"/>
              </a:ext>
            </a:extLst>
          </p:cNvPr>
          <p:cNvSpPr>
            <a:spLocks noGrp="1"/>
          </p:cNvSpPr>
          <p:nvPr>
            <p:ph type="dt" sz="half" idx="10"/>
          </p:nvPr>
        </p:nvSpPr>
        <p:spPr/>
        <p:txBody>
          <a:bodyPr/>
          <a:lstStyle/>
          <a:p>
            <a:fld id="{C8A28ECE-D7F4-413B-BEF0-3FEE5090CDC3}" type="datetimeFigureOut">
              <a:rPr lang="en-US" smtClean="0"/>
              <a:t>14/7/18</a:t>
            </a:fld>
            <a:endParaRPr lang="en-US"/>
          </a:p>
        </p:txBody>
      </p:sp>
      <p:sp>
        <p:nvSpPr>
          <p:cNvPr id="3" name="Footer Placeholder 2">
            <a:extLst>
              <a:ext uri="{FF2B5EF4-FFF2-40B4-BE49-F238E27FC236}">
                <a16:creationId xmlns:a16="http://schemas.microsoft.com/office/drawing/2014/main" xmlns="" id="{7180DDF4-9ABC-4861-B945-0341837645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C9BE98D-6A8B-45D8-A91B-9AE5447CE754}"/>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2679729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1D4C93-40DA-44D5-8C99-99ACC266AE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628D6264-BB39-4FD2-8410-F89F6C9784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3030C58-8EAF-44D9-8F00-7EE74035E2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411A63-9CC6-4302-9A24-8EF8F582E66B}"/>
              </a:ext>
            </a:extLst>
          </p:cNvPr>
          <p:cNvSpPr>
            <a:spLocks noGrp="1"/>
          </p:cNvSpPr>
          <p:nvPr>
            <p:ph type="dt" sz="half" idx="10"/>
          </p:nvPr>
        </p:nvSpPr>
        <p:spPr/>
        <p:txBody>
          <a:bodyPr/>
          <a:lstStyle/>
          <a:p>
            <a:fld id="{C8A28ECE-D7F4-413B-BEF0-3FEE5090CDC3}" type="datetimeFigureOut">
              <a:rPr lang="en-US" smtClean="0"/>
              <a:t>14/7/18</a:t>
            </a:fld>
            <a:endParaRPr lang="en-US"/>
          </a:p>
        </p:txBody>
      </p:sp>
      <p:sp>
        <p:nvSpPr>
          <p:cNvPr id="6" name="Footer Placeholder 5">
            <a:extLst>
              <a:ext uri="{FF2B5EF4-FFF2-40B4-BE49-F238E27FC236}">
                <a16:creationId xmlns:a16="http://schemas.microsoft.com/office/drawing/2014/main" xmlns="" id="{6E023E48-5E79-4F55-B75E-6038E64AAC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A2FFE89-761A-4F77-B2BF-5FDE5A282E91}"/>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157856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737FA6-EAFC-48A4-AB81-D57F3E737D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5F03ECEE-64C7-4AE9-BF3D-DAA8101796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40CE0C1-CDC7-4A07-9109-75AD21EBEB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5720B9D0-DF75-4418-87BD-C7B482F07A33}"/>
              </a:ext>
            </a:extLst>
          </p:cNvPr>
          <p:cNvSpPr>
            <a:spLocks noGrp="1"/>
          </p:cNvSpPr>
          <p:nvPr>
            <p:ph type="dt" sz="half" idx="10"/>
          </p:nvPr>
        </p:nvSpPr>
        <p:spPr/>
        <p:txBody>
          <a:bodyPr/>
          <a:lstStyle/>
          <a:p>
            <a:fld id="{C8A28ECE-D7F4-413B-BEF0-3FEE5090CDC3}" type="datetimeFigureOut">
              <a:rPr lang="en-US" smtClean="0"/>
              <a:t>14/7/18</a:t>
            </a:fld>
            <a:endParaRPr lang="en-US"/>
          </a:p>
        </p:txBody>
      </p:sp>
      <p:sp>
        <p:nvSpPr>
          <p:cNvPr id="6" name="Footer Placeholder 5">
            <a:extLst>
              <a:ext uri="{FF2B5EF4-FFF2-40B4-BE49-F238E27FC236}">
                <a16:creationId xmlns:a16="http://schemas.microsoft.com/office/drawing/2014/main" xmlns="" id="{6D71B586-81D7-48CC-8D65-64B37D123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7052F3E-5341-49B6-942D-7B1F2602AA7D}"/>
              </a:ext>
            </a:extLst>
          </p:cNvPr>
          <p:cNvSpPr>
            <a:spLocks noGrp="1"/>
          </p:cNvSpPr>
          <p:nvPr>
            <p:ph type="sldNum" sz="quarter" idx="12"/>
          </p:nvPr>
        </p:nvSpPr>
        <p:spPr/>
        <p:txBody>
          <a:bodyPr/>
          <a:lstStyle/>
          <a:p>
            <a:fld id="{A4574371-46D3-4EEA-ACB1-316DAAABA640}" type="slidenum">
              <a:rPr lang="en-US" smtClean="0"/>
              <a:t>‹#›</a:t>
            </a:fld>
            <a:endParaRPr lang="en-US"/>
          </a:p>
        </p:txBody>
      </p:sp>
    </p:spTree>
    <p:extLst>
      <p:ext uri="{BB962C8B-B14F-4D97-AF65-F5344CB8AC3E}">
        <p14:creationId xmlns:p14="http://schemas.microsoft.com/office/powerpoint/2010/main" val="30698774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AA90B7D-2ACD-427F-AF90-84AE5B385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63CD173-F8FF-458D-B19C-EC8060B95E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A0BCA2C-1292-4DD3-9A04-CAEF6C318F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28ECE-D7F4-413B-BEF0-3FEE5090CDC3}" type="datetimeFigureOut">
              <a:rPr lang="en-US" smtClean="0"/>
              <a:t>14/7/18</a:t>
            </a:fld>
            <a:endParaRPr lang="en-US"/>
          </a:p>
        </p:txBody>
      </p:sp>
      <p:sp>
        <p:nvSpPr>
          <p:cNvPr id="5" name="Footer Placeholder 4">
            <a:extLst>
              <a:ext uri="{FF2B5EF4-FFF2-40B4-BE49-F238E27FC236}">
                <a16:creationId xmlns:a16="http://schemas.microsoft.com/office/drawing/2014/main" xmlns="" id="{26322E5B-8605-421E-962C-D965919C42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32D2FC5-EA7F-40DA-9EE7-BB86454D12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574371-46D3-4EEA-ACB1-316DAAABA640}" type="slidenum">
              <a:rPr lang="en-US" smtClean="0"/>
              <a:t>‹#›</a:t>
            </a:fld>
            <a:endParaRPr lang="en-US"/>
          </a:p>
        </p:txBody>
      </p:sp>
    </p:spTree>
    <p:extLst>
      <p:ext uri="{BB962C8B-B14F-4D97-AF65-F5344CB8AC3E}">
        <p14:creationId xmlns:p14="http://schemas.microsoft.com/office/powerpoint/2010/main" val="408047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 Target="slide5.xml"/><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slide" Target="slide6.xml"/><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1" Type="http://schemas.openxmlformats.org/officeDocument/2006/relationships/image" Target="../media/image16.jpeg"/><Relationship Id="rId12" Type="http://schemas.openxmlformats.org/officeDocument/2006/relationships/image" Target="../media/image17.jpeg"/><Relationship Id="rId13"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7.png"/><Relationship Id="rId11"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0.jpeg"/><Relationship Id="rId5" Type="http://schemas.microsoft.com/office/2007/relationships/hdphoto" Target="../media/hdphoto1.wdp"/><Relationship Id="rId6" Type="http://schemas.openxmlformats.org/officeDocument/2006/relationships/image" Target="../media/image21.jpeg"/><Relationship Id="rId7" Type="http://schemas.microsoft.com/office/2007/relationships/hdphoto" Target="../media/hdphoto2.wdp"/><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94B2DC-73FA-4592-B873-88EAAAAE17C0}"/>
              </a:ext>
            </a:extLst>
          </p:cNvPr>
          <p:cNvSpPr>
            <a:spLocks noGrp="1"/>
          </p:cNvSpPr>
          <p:nvPr>
            <p:ph type="ctrTitle"/>
          </p:nvPr>
        </p:nvSpPr>
        <p:spPr>
          <a:xfrm>
            <a:off x="567993" y="2187765"/>
            <a:ext cx="10972799" cy="2387600"/>
          </a:xfrm>
        </p:spPr>
        <p:txBody>
          <a:bodyPr>
            <a:normAutofit fontScale="90000"/>
          </a:bodyPr>
          <a:lstStyle/>
          <a:p>
            <a:r>
              <a:rPr lang="en-US" dirty="0"/>
              <a:t>Integrated Water Management Solution</a:t>
            </a:r>
            <a:br>
              <a:rPr lang="en-US" dirty="0"/>
            </a:br>
            <a:endParaRPr lang="en-US" dirty="0"/>
          </a:p>
        </p:txBody>
      </p:sp>
      <p:pic>
        <p:nvPicPr>
          <p:cNvPr id="3" name="รูปภาพ 49">
            <a:extLst>
              <a:ext uri="{FF2B5EF4-FFF2-40B4-BE49-F238E27FC236}">
                <a16:creationId xmlns:a16="http://schemas.microsoft.com/office/drawing/2014/main" xmlns="" id="{314C8388-54FB-4FEA-9AFE-B27F6587642F}"/>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32082" y="5808313"/>
            <a:ext cx="1979801" cy="1049687"/>
          </a:xfrm>
          <a:prstGeom prst="rect">
            <a:avLst/>
          </a:prstGeom>
        </p:spPr>
      </p:pic>
      <p:pic>
        <p:nvPicPr>
          <p:cNvPr id="4" name="Picture 1" descr="page1image1808544">
            <a:extLst>
              <a:ext uri="{FF2B5EF4-FFF2-40B4-BE49-F238E27FC236}">
                <a16:creationId xmlns=""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625" y="5153848"/>
            <a:ext cx="1820675" cy="170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394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406400" y="1700809"/>
            <a:ext cx="3769387" cy="13999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158997" y="5812818"/>
            <a:ext cx="5858960" cy="69998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7608213" y="1748215"/>
            <a:ext cx="4460112" cy="13999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ounded Rectangle 28"/>
          <p:cNvSpPr/>
          <p:nvPr/>
        </p:nvSpPr>
        <p:spPr>
          <a:xfrm>
            <a:off x="5041727" y="5229201"/>
            <a:ext cx="2051491" cy="692497"/>
          </a:xfrm>
          <a:prstGeom prst="round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ounded Rectangle 27"/>
          <p:cNvSpPr/>
          <p:nvPr/>
        </p:nvSpPr>
        <p:spPr>
          <a:xfrm>
            <a:off x="8234483" y="1296344"/>
            <a:ext cx="3416748" cy="692497"/>
          </a:xfrm>
          <a:prstGeom prst="roundRect">
            <a:avLst/>
          </a:prstGeom>
          <a:solidFill>
            <a:srgbClr val="E8FBBD"/>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ounded Rectangle 1"/>
          <p:cNvSpPr/>
          <p:nvPr/>
        </p:nvSpPr>
        <p:spPr>
          <a:xfrm>
            <a:off x="717094" y="1152328"/>
            <a:ext cx="2208245" cy="692497"/>
          </a:xfrm>
          <a:prstGeom prst="roundRect">
            <a:avLst/>
          </a:prstGeom>
          <a:solidFill>
            <a:schemeClr val="tx2">
              <a:lumMod val="20000"/>
              <a:lumOff val="8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22">
            <a:extLst>
              <a:ext uri="{FF2B5EF4-FFF2-40B4-BE49-F238E27FC236}">
                <a16:creationId xmlns="" xmlns:a16="http://schemas.microsoft.com/office/drawing/2014/main" id="{BC121A34-0222-434E-B474-F993EAD17634}"/>
              </a:ext>
            </a:extLst>
          </p:cNvPr>
          <p:cNvSpPr txBox="1">
            <a:spLocks noChangeArrowheads="1"/>
          </p:cNvSpPr>
          <p:nvPr/>
        </p:nvSpPr>
        <p:spPr bwMode="auto">
          <a:xfrm>
            <a:off x="203200" y="1"/>
            <a:ext cx="11105341"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a:solidFill>
                  <a:prstClr val="black"/>
                </a:solidFill>
                <a:latin typeface="Gill Sans MT" panose="020B0502020104020203" pitchFamily="34" charset="0"/>
              </a:rPr>
              <a:t> Understanding the Challenges of Water Management in Thailand</a:t>
            </a:r>
            <a:endParaRPr lang="en-US" altLang="th-TH" sz="2400" dirty="0" smtClean="0">
              <a:solidFill>
                <a:prstClr val="black"/>
              </a:solidFill>
              <a:latin typeface="Gill Sans MT" panose="020B0502020104020203" pitchFamily="34" charset="0"/>
            </a:endParaRPr>
          </a:p>
          <a:p>
            <a:pPr algn="l"/>
            <a:r>
              <a:rPr lang="en-US" altLang="th-TH" sz="1800" b="0" dirty="0" smtClean="0">
                <a:solidFill>
                  <a:prstClr val="black"/>
                </a:solidFill>
                <a:latin typeface="Gill Sans MT" panose="020B0502020104020203" pitchFamily="34" charset="0"/>
              </a:rPr>
              <a:t>:Mechanisms </a:t>
            </a:r>
            <a:r>
              <a:rPr lang="en-US" altLang="th-TH" sz="1800" b="0" dirty="0">
                <a:solidFill>
                  <a:prstClr val="black"/>
                </a:solidFill>
                <a:latin typeface="Gill Sans MT" panose="020B0502020104020203" pitchFamily="34" charset="0"/>
              </a:rPr>
              <a:t>of </a:t>
            </a:r>
            <a:r>
              <a:rPr lang="en-US" altLang="th-TH" sz="1800" b="0" dirty="0" smtClean="0">
                <a:solidFill>
                  <a:prstClr val="black"/>
                </a:solidFill>
                <a:latin typeface="Gill Sans MT" panose="020B0502020104020203" pitchFamily="34" charset="0"/>
              </a:rPr>
              <a:t> Water </a:t>
            </a:r>
            <a:r>
              <a:rPr lang="en-US" altLang="th-TH" sz="1800" b="0" dirty="0">
                <a:solidFill>
                  <a:prstClr val="black"/>
                </a:solidFill>
                <a:latin typeface="Gill Sans MT" panose="020B0502020104020203" pitchFamily="34" charset="0"/>
              </a:rPr>
              <a:t>Resources Management</a:t>
            </a:r>
          </a:p>
        </p:txBody>
      </p:sp>
      <p:grpSp>
        <p:nvGrpSpPr>
          <p:cNvPr id="17" name="Group 16"/>
          <p:cNvGrpSpPr/>
          <p:nvPr/>
        </p:nvGrpSpPr>
        <p:grpSpPr>
          <a:xfrm>
            <a:off x="5056" y="613719"/>
            <a:ext cx="12186944" cy="585156"/>
            <a:chOff x="3792" y="756594"/>
            <a:chExt cx="9140208" cy="585156"/>
          </a:xfrm>
        </p:grpSpPr>
        <p:sp>
          <p:nvSpPr>
            <p:cNvPr id="18" name="TextBox 17"/>
            <p:cNvSpPr txBox="1"/>
            <p:nvPr/>
          </p:nvSpPr>
          <p:spPr>
            <a:xfrm>
              <a:off x="3792" y="756594"/>
              <a:ext cx="6949440" cy="584776"/>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584776"/>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584776"/>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584776"/>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584776"/>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584776"/>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8542" y="15983"/>
            <a:ext cx="857941" cy="6434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à¸£à¸¹à¸à¸ à¸²à¸à¸à¸µà¹à¹à¸à¸µà¹à¸¢à¸§à¸à¹à¸­à¸"/>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3080" y="2424261"/>
            <a:ext cx="2536075" cy="2060919"/>
          </a:xfrm>
          <a:prstGeom prst="rect">
            <a:avLst/>
          </a:prstGeom>
          <a:ln>
            <a:noFill/>
          </a:ln>
          <a:effectLst>
            <a:outerShdw blurRad="190500" dist="228600" dir="2700000" algn="ctr">
              <a:srgbClr val="000000">
                <a:alpha val="30000"/>
              </a:srgbClr>
            </a:outerShdw>
          </a:effectLst>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813104" y="1294140"/>
            <a:ext cx="1910464" cy="461665"/>
          </a:xfrm>
          <a:prstGeom prst="rect">
            <a:avLst/>
          </a:prstGeom>
          <a:noFill/>
          <a:ln>
            <a:noFill/>
          </a:ln>
        </p:spPr>
        <p:txBody>
          <a:bodyPr wrap="square" rtlCol="0">
            <a:spAutoFit/>
          </a:bodyPr>
          <a:lstStyle/>
          <a:p>
            <a:pPr algn="ctr"/>
            <a:r>
              <a:rPr lang="en-US" sz="2400" b="1" dirty="0" smtClean="0">
                <a:ln>
                  <a:solidFill>
                    <a:srgbClr val="002060"/>
                  </a:solidFill>
                </a:ln>
                <a:solidFill>
                  <a:srgbClr val="002060"/>
                </a:solidFill>
                <a:latin typeface="Gill Sans MT" panose="020B0502020104020203" pitchFamily="34" charset="0"/>
                <a:cs typeface="TH SarabunPSK" pitchFamily="34" charset="-34"/>
              </a:rPr>
              <a:t>Policy</a:t>
            </a:r>
            <a:endParaRPr lang="th-TH" sz="2400" b="1" dirty="0">
              <a:ln>
                <a:solidFill>
                  <a:srgbClr val="002060"/>
                </a:solidFill>
              </a:ln>
              <a:solidFill>
                <a:srgbClr val="002060"/>
              </a:solidFill>
              <a:latin typeface="Gill Sans MT" panose="020B0502020104020203" pitchFamily="34" charset="0"/>
              <a:cs typeface="TH SarabunPSK" pitchFamily="34" charset="-34"/>
            </a:endParaRPr>
          </a:p>
        </p:txBody>
      </p:sp>
      <p:sp>
        <p:nvSpPr>
          <p:cNvPr id="26" name="TextBox 25"/>
          <p:cNvSpPr txBox="1"/>
          <p:nvPr/>
        </p:nvSpPr>
        <p:spPr>
          <a:xfrm>
            <a:off x="8167581" y="1353373"/>
            <a:ext cx="3569931" cy="461665"/>
          </a:xfrm>
          <a:prstGeom prst="rect">
            <a:avLst/>
          </a:prstGeom>
          <a:noFill/>
          <a:ln>
            <a:noFill/>
          </a:ln>
        </p:spPr>
        <p:txBody>
          <a:bodyPr wrap="square" rtlCol="0">
            <a:spAutoFit/>
          </a:bodyPr>
          <a:lstStyle/>
          <a:p>
            <a:pPr algn="ctr"/>
            <a:r>
              <a:rPr lang="en-US" sz="2400" b="1" dirty="0" smtClean="0">
                <a:ln>
                  <a:solidFill>
                    <a:srgbClr val="0070C0"/>
                  </a:solidFill>
                </a:ln>
                <a:solidFill>
                  <a:srgbClr val="0070C0"/>
                </a:solidFill>
                <a:latin typeface="Gill Sans MT" panose="020B0502020104020203" pitchFamily="34" charset="0"/>
                <a:cs typeface="TH SarabunPSK" pitchFamily="34" charset="-34"/>
              </a:rPr>
              <a:t>Management</a:t>
            </a:r>
            <a:endParaRPr lang="th-TH" sz="2400" b="1" dirty="0">
              <a:ln>
                <a:solidFill>
                  <a:srgbClr val="0070C0"/>
                </a:solidFill>
              </a:ln>
              <a:solidFill>
                <a:srgbClr val="0070C0"/>
              </a:solidFill>
              <a:latin typeface="Gill Sans MT" panose="020B0502020104020203" pitchFamily="34" charset="0"/>
              <a:cs typeface="TH SarabunPSK" pitchFamily="34" charset="-34"/>
            </a:endParaRPr>
          </a:p>
        </p:txBody>
      </p:sp>
      <p:sp>
        <p:nvSpPr>
          <p:cNvPr id="27" name="TextBox 26"/>
          <p:cNvSpPr txBox="1"/>
          <p:nvPr/>
        </p:nvSpPr>
        <p:spPr>
          <a:xfrm>
            <a:off x="5190267" y="5344618"/>
            <a:ext cx="1784965" cy="461665"/>
          </a:xfrm>
          <a:prstGeom prst="rect">
            <a:avLst/>
          </a:prstGeom>
          <a:noFill/>
          <a:ln>
            <a:noFill/>
          </a:ln>
        </p:spPr>
        <p:txBody>
          <a:bodyPr wrap="square" rtlCol="0">
            <a:spAutoFit/>
          </a:bodyPr>
          <a:lstStyle/>
          <a:p>
            <a:pPr algn="ctr"/>
            <a:r>
              <a:rPr lang="en-US" sz="2400" b="1" dirty="0" smtClean="0">
                <a:ln>
                  <a:solidFill>
                    <a:prstClr val="black">
                      <a:lumMod val="65000"/>
                      <a:lumOff val="35000"/>
                    </a:prstClr>
                  </a:solidFill>
                </a:ln>
                <a:solidFill>
                  <a:prstClr val="black">
                    <a:lumMod val="65000"/>
                    <a:lumOff val="35000"/>
                  </a:prstClr>
                </a:solidFill>
                <a:latin typeface="Gill Sans MT" panose="020B0502020104020203" pitchFamily="34" charset="0"/>
                <a:cs typeface="TH SarabunPSK" pitchFamily="34" charset="-34"/>
              </a:rPr>
              <a:t>Act</a:t>
            </a:r>
            <a:endParaRPr lang="th-TH" sz="2400" b="1" dirty="0">
              <a:ln>
                <a:solidFill>
                  <a:prstClr val="black">
                    <a:lumMod val="65000"/>
                    <a:lumOff val="35000"/>
                  </a:prstClr>
                </a:solidFill>
              </a:ln>
              <a:solidFill>
                <a:prstClr val="black">
                  <a:lumMod val="65000"/>
                  <a:lumOff val="35000"/>
                </a:prstClr>
              </a:solidFill>
              <a:latin typeface="Gill Sans MT" panose="020B0502020104020203" pitchFamily="34" charset="0"/>
              <a:cs typeface="TH SarabunPSK" pitchFamily="34" charset="-34"/>
            </a:endParaRPr>
          </a:p>
        </p:txBody>
      </p:sp>
      <p:cxnSp>
        <p:nvCxnSpPr>
          <p:cNvPr id="6" name="Straight Arrow Connector 5"/>
          <p:cNvCxnSpPr/>
          <p:nvPr/>
        </p:nvCxnSpPr>
        <p:spPr>
          <a:xfrm flipV="1">
            <a:off x="3117360" y="1498576"/>
            <a:ext cx="4898853" cy="1"/>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420608" y="3284984"/>
            <a:ext cx="2296064" cy="216024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7341829" y="3284984"/>
            <a:ext cx="2588272" cy="2290464"/>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528542" y="1837664"/>
            <a:ext cx="2703813" cy="646331"/>
          </a:xfrm>
          <a:prstGeom prst="rect">
            <a:avLst/>
          </a:prstGeom>
          <a:noFill/>
          <a:ln>
            <a:noFill/>
          </a:ln>
          <a:scene3d>
            <a:camera prst="orthographicFront"/>
            <a:lightRig rig="threePt" dir="t"/>
          </a:scene3d>
          <a:sp3d>
            <a:bevelT/>
          </a:sp3d>
        </p:spPr>
        <p:txBody>
          <a:bodyPr wrap="square" rtlCol="0">
            <a:spAutoFit/>
          </a:bodyPr>
          <a:lstStyle/>
          <a:p>
            <a:pPr algn="ctr"/>
            <a:r>
              <a:rPr lang="en-US" sz="1800" b="1" dirty="0">
                <a:ln>
                  <a:solidFill>
                    <a:srgbClr val="002060"/>
                  </a:solidFill>
                </a:ln>
                <a:solidFill>
                  <a:srgbClr val="002060"/>
                </a:solidFill>
                <a:latin typeface="Gill Sans MT" panose="020B0502020104020203" pitchFamily="34" charset="0"/>
                <a:cs typeface="TH SarabunPSK" pitchFamily="34" charset="-34"/>
              </a:rPr>
              <a:t>Water Resources Management</a:t>
            </a:r>
            <a:endParaRPr lang="th-TH" sz="1800" b="1" dirty="0">
              <a:ln>
                <a:solidFill>
                  <a:srgbClr val="002060"/>
                </a:solidFill>
              </a:ln>
              <a:solidFill>
                <a:srgbClr val="002060"/>
              </a:solidFill>
              <a:latin typeface="Gill Sans MT" panose="020B0502020104020203" pitchFamily="34" charset="0"/>
              <a:cs typeface="TH SarabunPSK" pitchFamily="34" charset="-34"/>
            </a:endParaRPr>
          </a:p>
        </p:txBody>
      </p:sp>
      <p:sp>
        <p:nvSpPr>
          <p:cNvPr id="36" name="TextBox 35"/>
          <p:cNvSpPr txBox="1"/>
          <p:nvPr/>
        </p:nvSpPr>
        <p:spPr>
          <a:xfrm>
            <a:off x="251906" y="1932221"/>
            <a:ext cx="4386111" cy="338554"/>
          </a:xfrm>
          <a:prstGeom prst="rect">
            <a:avLst/>
          </a:prstGeom>
          <a:noFill/>
          <a:ln>
            <a:noFill/>
          </a:ln>
        </p:spPr>
        <p:txBody>
          <a:bodyPr wrap="square" rtlCol="0" anchor="ctr">
            <a:spAutoFit/>
          </a:bodyPr>
          <a:lstStyle/>
          <a:p>
            <a:r>
              <a:rPr lang="en-US" sz="1600" dirty="0" smtClean="0">
                <a:ln>
                  <a:solidFill>
                    <a:srgbClr val="002060"/>
                  </a:solidFill>
                </a:ln>
                <a:solidFill>
                  <a:srgbClr val="002060"/>
                </a:solidFill>
                <a:cs typeface="TH SarabunPSK" pitchFamily="34" charset="-34"/>
                <a:sym typeface="Symbol"/>
              </a:rPr>
              <a:t></a:t>
            </a:r>
            <a:r>
              <a:rPr lang="en-US" sz="1600" dirty="0">
                <a:ln>
                  <a:solidFill>
                    <a:srgbClr val="002060"/>
                  </a:solidFill>
                </a:ln>
                <a:solidFill>
                  <a:srgbClr val="002060"/>
                </a:solidFill>
                <a:cs typeface="TH SarabunPSK" pitchFamily="34" charset="-34"/>
              </a:rPr>
              <a:t>  The 20-Year National Strategy</a:t>
            </a:r>
            <a:endParaRPr lang="th-TH" sz="1600" dirty="0">
              <a:ln>
                <a:solidFill>
                  <a:srgbClr val="002060"/>
                </a:solidFill>
              </a:ln>
              <a:solidFill>
                <a:srgbClr val="002060"/>
              </a:solidFill>
              <a:cs typeface="TH SarabunPSK" pitchFamily="34" charset="-34"/>
            </a:endParaRPr>
          </a:p>
        </p:txBody>
      </p:sp>
      <p:sp>
        <p:nvSpPr>
          <p:cNvPr id="37" name="TextBox 36"/>
          <p:cNvSpPr txBox="1"/>
          <p:nvPr/>
        </p:nvSpPr>
        <p:spPr>
          <a:xfrm>
            <a:off x="252776" y="2381400"/>
            <a:ext cx="4463897" cy="584775"/>
          </a:xfrm>
          <a:prstGeom prst="rect">
            <a:avLst/>
          </a:prstGeom>
          <a:noFill/>
          <a:ln>
            <a:noFill/>
          </a:ln>
        </p:spPr>
        <p:txBody>
          <a:bodyPr wrap="square" rtlCol="0" anchor="ctr">
            <a:spAutoFit/>
          </a:bodyPr>
          <a:lstStyle/>
          <a:p>
            <a:r>
              <a:rPr lang="en-US" sz="1600" dirty="0">
                <a:ln>
                  <a:solidFill>
                    <a:srgbClr val="002060"/>
                  </a:solidFill>
                </a:ln>
                <a:solidFill>
                  <a:srgbClr val="002060"/>
                </a:solidFill>
                <a:cs typeface="TH SarabunPSK" pitchFamily="34" charset="-34"/>
                <a:sym typeface="Symbol"/>
              </a:rPr>
              <a:t></a:t>
            </a:r>
            <a:r>
              <a:rPr lang="en-US" sz="1600" dirty="0" smtClean="0">
                <a:ln>
                  <a:solidFill>
                    <a:srgbClr val="002060"/>
                  </a:solidFill>
                </a:ln>
                <a:solidFill>
                  <a:srgbClr val="002060"/>
                </a:solidFill>
                <a:cs typeface="TH SarabunPSK" pitchFamily="34" charset="-34"/>
              </a:rPr>
              <a:t>  A 12-year </a:t>
            </a:r>
            <a:r>
              <a:rPr lang="en-US" sz="1600" dirty="0">
                <a:ln>
                  <a:solidFill>
                    <a:srgbClr val="002060"/>
                  </a:solidFill>
                </a:ln>
                <a:solidFill>
                  <a:srgbClr val="002060"/>
                </a:solidFill>
                <a:cs typeface="TH SarabunPSK" pitchFamily="34" charset="-34"/>
              </a:rPr>
              <a:t>water </a:t>
            </a:r>
            <a:r>
              <a:rPr lang="en-US" sz="1600" dirty="0" smtClean="0">
                <a:ln>
                  <a:solidFill>
                    <a:srgbClr val="002060"/>
                  </a:solidFill>
                </a:ln>
                <a:solidFill>
                  <a:srgbClr val="002060"/>
                </a:solidFill>
                <a:cs typeface="TH SarabunPSK" pitchFamily="34" charset="-34"/>
              </a:rPr>
              <a:t>resources </a:t>
            </a:r>
            <a:br>
              <a:rPr lang="en-US" sz="1600" dirty="0" smtClean="0">
                <a:ln>
                  <a:solidFill>
                    <a:srgbClr val="002060"/>
                  </a:solidFill>
                </a:ln>
                <a:solidFill>
                  <a:srgbClr val="002060"/>
                </a:solidFill>
                <a:cs typeface="TH SarabunPSK" pitchFamily="34" charset="-34"/>
              </a:rPr>
            </a:br>
            <a:r>
              <a:rPr lang="en-US" sz="1600" dirty="0" smtClean="0">
                <a:ln>
                  <a:solidFill>
                    <a:srgbClr val="002060"/>
                  </a:solidFill>
                </a:ln>
                <a:solidFill>
                  <a:srgbClr val="002060"/>
                </a:solidFill>
                <a:cs typeface="TH SarabunPSK" pitchFamily="34" charset="-34"/>
              </a:rPr>
              <a:t>     management strategy </a:t>
            </a:r>
            <a:endParaRPr lang="th-TH" sz="1600" dirty="0">
              <a:ln>
                <a:solidFill>
                  <a:srgbClr val="002060"/>
                </a:solidFill>
              </a:ln>
              <a:solidFill>
                <a:srgbClr val="002060"/>
              </a:solidFill>
              <a:cs typeface="TH SarabunPSK" pitchFamily="34" charset="-34"/>
            </a:endParaRPr>
          </a:p>
        </p:txBody>
      </p:sp>
      <p:pic>
        <p:nvPicPr>
          <p:cNvPr id="41" name="Picture 13">
            <a:hlinkClick r:id="rId5" action="ppaction://hlinksldjump"/>
          </p:cNvPr>
          <p:cNvPicPr>
            <a:picLocks noChangeAspect="1" noChangeArrowheads="1"/>
          </p:cNvPicPr>
          <p:nvPr/>
        </p:nvPicPr>
        <p:blipFill>
          <a:blip r:embed="rId6" cstate="print"/>
          <a:srcRect l="33750" t="58334" r="55938" b="23333"/>
          <a:stretch>
            <a:fillRect/>
          </a:stretch>
        </p:blipFill>
        <p:spPr bwMode="auto">
          <a:xfrm>
            <a:off x="-20956" y="2395736"/>
            <a:ext cx="609600" cy="457200"/>
          </a:xfrm>
          <a:prstGeom prst="rect">
            <a:avLst/>
          </a:prstGeom>
          <a:noFill/>
          <a:ln w="9525">
            <a:noFill/>
            <a:miter lim="800000"/>
            <a:headEnd/>
            <a:tailEnd/>
          </a:ln>
          <a:effectLst>
            <a:outerShdw blurRad="50800" dist="38100" dir="18900000" algn="bl" rotWithShape="0">
              <a:schemeClr val="bg1">
                <a:alpha val="40000"/>
              </a:schemeClr>
            </a:outerShdw>
            <a:softEdge rad="31750"/>
          </a:effectLst>
        </p:spPr>
      </p:pic>
      <p:pic>
        <p:nvPicPr>
          <p:cNvPr id="42" name="Picture 17" descr="รูปภาพที่เกี่ยวข้อง"/>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25148" y="1784410"/>
            <a:ext cx="563496" cy="457200"/>
          </a:xfrm>
          <a:prstGeom prst="rect">
            <a:avLst/>
          </a:prstGeom>
          <a:solidFill>
            <a:schemeClr val="bg1"/>
          </a:solidFill>
          <a:effectLst>
            <a:outerShdw blurRad="50800" dist="38100" dir="18900000" algn="bl" rotWithShape="0">
              <a:schemeClr val="bg1">
                <a:alpha val="40000"/>
              </a:schemeClr>
            </a:outerShdw>
          </a:effectLst>
        </p:spPr>
      </p:pic>
      <p:sp>
        <p:nvSpPr>
          <p:cNvPr id="43" name="TextBox 42"/>
          <p:cNvSpPr txBox="1"/>
          <p:nvPr/>
        </p:nvSpPr>
        <p:spPr>
          <a:xfrm>
            <a:off x="7629862" y="2120962"/>
            <a:ext cx="5337269" cy="307777"/>
          </a:xfrm>
          <a:prstGeom prst="rect">
            <a:avLst/>
          </a:prstGeom>
          <a:noFill/>
          <a:ln>
            <a:noFill/>
          </a:ln>
        </p:spPr>
        <p:txBody>
          <a:bodyPr wrap="square" rtlCol="0" anchor="ctr">
            <a:spAutoFit/>
          </a:bodyPr>
          <a:lstStyle/>
          <a:p>
            <a:r>
              <a:rPr lang="en-US" sz="1400" dirty="0" smtClean="0">
                <a:ln>
                  <a:solidFill>
                    <a:srgbClr val="0070C0"/>
                  </a:solidFill>
                </a:ln>
                <a:solidFill>
                  <a:srgbClr val="0070C0"/>
                </a:solidFill>
                <a:cs typeface="TH SarabunPSK" pitchFamily="34" charset="-34"/>
                <a:sym typeface="Symbol"/>
              </a:rPr>
              <a:t></a:t>
            </a:r>
            <a:r>
              <a:rPr lang="en-US" sz="1400" dirty="0">
                <a:ln>
                  <a:solidFill>
                    <a:srgbClr val="0070C0"/>
                  </a:solidFill>
                </a:ln>
                <a:solidFill>
                  <a:srgbClr val="0070C0"/>
                </a:solidFill>
                <a:cs typeface="TH SarabunPSK" pitchFamily="34" charset="-34"/>
              </a:rPr>
              <a:t>  The National Water Resources </a:t>
            </a:r>
            <a:r>
              <a:rPr lang="en-US" sz="1400" dirty="0" smtClean="0">
                <a:ln>
                  <a:solidFill>
                    <a:srgbClr val="0070C0"/>
                  </a:solidFill>
                </a:ln>
                <a:solidFill>
                  <a:srgbClr val="0070C0"/>
                </a:solidFill>
                <a:cs typeface="TH SarabunPSK" pitchFamily="34" charset="-34"/>
              </a:rPr>
              <a:t>Committee</a:t>
            </a:r>
            <a:endParaRPr lang="en-US" sz="1400" dirty="0">
              <a:ln>
                <a:solidFill>
                  <a:srgbClr val="0070C0"/>
                </a:solidFill>
              </a:ln>
              <a:solidFill>
                <a:srgbClr val="0070C0"/>
              </a:solidFill>
              <a:cs typeface="TH SarabunPSK" pitchFamily="34" charset="-34"/>
            </a:endParaRPr>
          </a:p>
        </p:txBody>
      </p:sp>
      <p:sp>
        <p:nvSpPr>
          <p:cNvPr id="44" name="TextBox 43"/>
          <p:cNvSpPr txBox="1"/>
          <p:nvPr/>
        </p:nvSpPr>
        <p:spPr>
          <a:xfrm>
            <a:off x="7669190" y="2632439"/>
            <a:ext cx="5337269" cy="307777"/>
          </a:xfrm>
          <a:prstGeom prst="rect">
            <a:avLst/>
          </a:prstGeom>
          <a:noFill/>
          <a:ln>
            <a:noFill/>
          </a:ln>
        </p:spPr>
        <p:txBody>
          <a:bodyPr wrap="square" rtlCol="0" anchor="ctr">
            <a:spAutoFit/>
          </a:bodyPr>
          <a:lstStyle/>
          <a:p>
            <a:r>
              <a:rPr lang="en-US" sz="1400" dirty="0">
                <a:ln>
                  <a:solidFill>
                    <a:srgbClr val="0070C0"/>
                  </a:solidFill>
                </a:ln>
                <a:solidFill>
                  <a:srgbClr val="0070C0"/>
                </a:solidFill>
                <a:cs typeface="TH SarabunPSK" pitchFamily="34" charset="-34"/>
                <a:sym typeface="Symbol"/>
              </a:rPr>
              <a:t></a:t>
            </a:r>
            <a:r>
              <a:rPr lang="en-US" sz="1400" dirty="0">
                <a:ln>
                  <a:solidFill>
                    <a:srgbClr val="0070C0"/>
                  </a:solidFill>
                </a:ln>
                <a:solidFill>
                  <a:srgbClr val="0070C0"/>
                </a:solidFill>
                <a:cs typeface="TH SarabunPSK" pitchFamily="34" charset="-34"/>
              </a:rPr>
              <a:t>  Office of the National Water </a:t>
            </a:r>
            <a:r>
              <a:rPr lang="en-US" sz="1400" dirty="0" smtClean="0">
                <a:ln>
                  <a:solidFill>
                    <a:srgbClr val="0070C0"/>
                  </a:solidFill>
                </a:ln>
                <a:solidFill>
                  <a:srgbClr val="0070C0"/>
                </a:solidFill>
                <a:cs typeface="TH SarabunPSK" pitchFamily="34" charset="-34"/>
              </a:rPr>
              <a:t>Resources</a:t>
            </a:r>
            <a:endParaRPr lang="en-US" sz="1400" dirty="0">
              <a:ln>
                <a:solidFill>
                  <a:srgbClr val="0070C0"/>
                </a:solidFill>
              </a:ln>
              <a:solidFill>
                <a:srgbClr val="0070C0"/>
              </a:solidFill>
              <a:cs typeface="TH SarabunPSK" pitchFamily="34" charset="-34"/>
            </a:endParaRPr>
          </a:p>
        </p:txBody>
      </p:sp>
      <p:sp>
        <p:nvSpPr>
          <p:cNvPr id="46" name="TextBox 45"/>
          <p:cNvSpPr txBox="1"/>
          <p:nvPr/>
        </p:nvSpPr>
        <p:spPr>
          <a:xfrm>
            <a:off x="3498728" y="5970766"/>
            <a:ext cx="5403637" cy="338554"/>
          </a:xfrm>
          <a:prstGeom prst="rect">
            <a:avLst/>
          </a:prstGeom>
          <a:noFill/>
          <a:ln>
            <a:noFill/>
          </a:ln>
        </p:spPr>
        <p:txBody>
          <a:bodyPr wrap="square" rtlCol="0" anchor="ctr">
            <a:spAutoFit/>
          </a:bodyPr>
          <a:lstStyle/>
          <a:p>
            <a:r>
              <a:rPr lang="en-US" sz="1600" dirty="0">
                <a:ln>
                  <a:solidFill>
                    <a:prstClr val="black">
                      <a:lumMod val="65000"/>
                      <a:lumOff val="35000"/>
                    </a:prstClr>
                  </a:solidFill>
                </a:ln>
                <a:solidFill>
                  <a:prstClr val="black">
                    <a:lumMod val="75000"/>
                    <a:lumOff val="25000"/>
                  </a:prstClr>
                </a:solidFill>
                <a:cs typeface="TH SarabunPSK" pitchFamily="34" charset="-34"/>
                <a:sym typeface="Symbol"/>
              </a:rPr>
              <a:t>Water Resources Act + Ministerial Regulations</a:t>
            </a:r>
          </a:p>
        </p:txBody>
      </p:sp>
      <p:sp>
        <p:nvSpPr>
          <p:cNvPr id="49" name="TextBox 48"/>
          <p:cNvSpPr txBox="1"/>
          <p:nvPr/>
        </p:nvSpPr>
        <p:spPr>
          <a:xfrm>
            <a:off x="5043896" y="1094084"/>
            <a:ext cx="1916200" cy="400110"/>
          </a:xfrm>
          <a:prstGeom prst="rect">
            <a:avLst/>
          </a:prstGeom>
          <a:noFill/>
          <a:ln>
            <a:noFill/>
          </a:ln>
        </p:spPr>
        <p:txBody>
          <a:bodyPr wrap="square" rtlCol="0" anchor="ctr">
            <a:spAutoFit/>
          </a:bodyPr>
          <a:lstStyle/>
          <a:p>
            <a:r>
              <a:rPr lang="en-US" sz="2000" dirty="0" smtClean="0">
                <a:ln>
                  <a:solidFill>
                    <a:sysClr val="windowText" lastClr="000000"/>
                  </a:solidFill>
                </a:ln>
                <a:solidFill>
                  <a:prstClr val="black"/>
                </a:solidFill>
                <a:cs typeface="TH SarabunPSK" pitchFamily="34" charset="-34"/>
                <a:sym typeface="Symbol"/>
              </a:rPr>
              <a:t>Linkages</a:t>
            </a:r>
            <a:endParaRPr lang="en-US" sz="2000" dirty="0">
              <a:ln>
                <a:solidFill>
                  <a:sysClr val="windowText" lastClr="000000"/>
                </a:solidFill>
              </a:ln>
              <a:solidFill>
                <a:prstClr val="black"/>
              </a:solidFill>
              <a:cs typeface="TH SarabunPSK" pitchFamily="34" charset="-34"/>
            </a:endParaRPr>
          </a:p>
        </p:txBody>
      </p:sp>
      <p:sp>
        <p:nvSpPr>
          <p:cNvPr id="50" name="TextBox 49"/>
          <p:cNvSpPr txBox="1"/>
          <p:nvPr/>
        </p:nvSpPr>
        <p:spPr>
          <a:xfrm rot="3000000">
            <a:off x="3221285" y="4134067"/>
            <a:ext cx="1437150" cy="400110"/>
          </a:xfrm>
          <a:prstGeom prst="rect">
            <a:avLst/>
          </a:prstGeom>
          <a:noFill/>
          <a:ln>
            <a:noFill/>
          </a:ln>
        </p:spPr>
        <p:txBody>
          <a:bodyPr wrap="square" rtlCol="0" anchor="ctr">
            <a:spAutoFit/>
          </a:bodyPr>
          <a:lstStyle/>
          <a:p>
            <a:r>
              <a:rPr lang="en-US" sz="2000" dirty="0" smtClean="0">
                <a:ln>
                  <a:solidFill>
                    <a:sysClr val="windowText" lastClr="000000"/>
                  </a:solidFill>
                </a:ln>
                <a:solidFill>
                  <a:prstClr val="black"/>
                </a:solidFill>
                <a:cs typeface="TH SarabunPSK" pitchFamily="34" charset="-34"/>
                <a:sym typeface="Symbol"/>
              </a:rPr>
              <a:t>Linkages</a:t>
            </a:r>
            <a:endParaRPr lang="en-US" sz="2000" dirty="0">
              <a:ln>
                <a:solidFill>
                  <a:sysClr val="windowText" lastClr="000000"/>
                </a:solidFill>
              </a:ln>
              <a:solidFill>
                <a:prstClr val="black"/>
              </a:solidFill>
              <a:cs typeface="TH SarabunPSK" pitchFamily="34" charset="-34"/>
            </a:endParaRPr>
          </a:p>
        </p:txBody>
      </p:sp>
      <p:sp>
        <p:nvSpPr>
          <p:cNvPr id="51" name="TextBox 50"/>
          <p:cNvSpPr txBox="1"/>
          <p:nvPr/>
        </p:nvSpPr>
        <p:spPr>
          <a:xfrm rot="18640168">
            <a:off x="7775753" y="4048362"/>
            <a:ext cx="1437150" cy="400110"/>
          </a:xfrm>
          <a:prstGeom prst="rect">
            <a:avLst/>
          </a:prstGeom>
          <a:noFill/>
          <a:ln>
            <a:noFill/>
          </a:ln>
        </p:spPr>
        <p:txBody>
          <a:bodyPr wrap="square" rtlCol="0" anchor="ctr">
            <a:spAutoFit/>
          </a:bodyPr>
          <a:lstStyle/>
          <a:p>
            <a:r>
              <a:rPr lang="en-US" sz="2000" dirty="0" smtClean="0">
                <a:ln>
                  <a:solidFill>
                    <a:sysClr val="windowText" lastClr="000000"/>
                  </a:solidFill>
                </a:ln>
                <a:solidFill>
                  <a:prstClr val="black"/>
                </a:solidFill>
                <a:cs typeface="TH SarabunPSK" pitchFamily="34" charset="-34"/>
                <a:sym typeface="Symbol"/>
              </a:rPr>
              <a:t>Linkages</a:t>
            </a:r>
            <a:endParaRPr lang="en-US" sz="2000" dirty="0">
              <a:ln>
                <a:solidFill>
                  <a:sysClr val="windowText" lastClr="000000"/>
                </a:solidFill>
              </a:ln>
              <a:solidFill>
                <a:prstClr val="black"/>
              </a:solidFill>
              <a:cs typeface="TH SarabunPSK" pitchFamily="34" charset="-34"/>
            </a:endParaRPr>
          </a:p>
        </p:txBody>
      </p:sp>
      <p:pic>
        <p:nvPicPr>
          <p:cNvPr id="52" name="Picture 15" descr="รูปภาพที่เกี่ยวข้อง">
            <a:hlinkClick r:id="rId8" action="ppaction://hlinksldjump"/>
          </p:cNvPr>
          <p:cNvPicPr>
            <a:picLocks noChangeAspect="1" noChangeArrowheads="1"/>
          </p:cNvPicPr>
          <p:nvPr/>
        </p:nvPicPr>
        <p:blipFill>
          <a:blip r:embed="rId9" cstate="print"/>
          <a:srcRect/>
          <a:stretch>
            <a:fillRect/>
          </a:stretch>
        </p:blipFill>
        <p:spPr bwMode="auto">
          <a:xfrm>
            <a:off x="2861245" y="5865723"/>
            <a:ext cx="731153" cy="548640"/>
          </a:xfrm>
          <a:prstGeom prst="rect">
            <a:avLst/>
          </a:prstGeom>
          <a:ln>
            <a:noFill/>
          </a:ln>
          <a:effectLst>
            <a:outerShdw blurRad="50800" dist="38100" dir="18900000" algn="bl" rotWithShape="0">
              <a:schemeClr val="bg1">
                <a:alpha val="40000"/>
              </a:schemeClr>
            </a:outerShdw>
          </a:effectLst>
        </p:spPr>
      </p:pic>
      <p:pic>
        <p:nvPicPr>
          <p:cNvPr id="53" name="Picture 10" descr="à¸£à¸¹à¸à¸ à¸²à¸à¸à¸µà¹à¹à¸à¸µà¹à¸¢à¸§à¸à¹à¸­à¸"/>
          <p:cNvPicPr>
            <a:picLocks noChangeAspect="1" noChangeArrowheads="1"/>
          </p:cNvPicPr>
          <p:nvPr/>
        </p:nvPicPr>
        <p:blipFill>
          <a:blip r:embed="rId10" cstate="print"/>
          <a:srcRect/>
          <a:stretch>
            <a:fillRect/>
          </a:stretch>
        </p:blipFill>
        <p:spPr bwMode="auto">
          <a:xfrm>
            <a:off x="7427045" y="2079349"/>
            <a:ext cx="487680" cy="365760"/>
          </a:xfrm>
          <a:prstGeom prst="rect">
            <a:avLst/>
          </a:prstGeom>
          <a:ln>
            <a:noFill/>
          </a:ln>
          <a:effectLst>
            <a:outerShdw blurRad="50800" dist="38100" dir="18900000" algn="bl" rotWithShape="0">
              <a:schemeClr val="bg1">
                <a:alpha val="40000"/>
              </a:schemeClr>
            </a:outerShdw>
          </a:effectLst>
        </p:spPr>
      </p:pic>
      <p:pic>
        <p:nvPicPr>
          <p:cNvPr id="54" name="Picture 3" descr="à¸à¸¥à¸à¸²à¸£à¸à¹à¸à¸«à¸²à¸£à¸¹à¸à¸ à¸²à¸à¸ªà¸³à¸«à¸£à¸±à¸ database icon"/>
          <p:cNvPicPr>
            <a:picLocks noChangeAspect="1" noChangeArrowheads="1"/>
          </p:cNvPicPr>
          <p:nvPr/>
        </p:nvPicPr>
        <p:blipFill>
          <a:blip r:embed="rId11" cstate="print">
            <a:clrChange>
              <a:clrFrom>
                <a:srgbClr val="FFFFFF"/>
              </a:clrFrom>
              <a:clrTo>
                <a:srgbClr val="FFFFFF">
                  <a:alpha val="0"/>
                </a:srgbClr>
              </a:clrTo>
            </a:clrChange>
          </a:blip>
          <a:srcRect l="26507" t="82764" r="54002"/>
          <a:stretch>
            <a:fillRect/>
          </a:stretch>
        </p:blipFill>
        <p:spPr bwMode="auto">
          <a:xfrm>
            <a:off x="7402390" y="2553218"/>
            <a:ext cx="518095" cy="365760"/>
          </a:xfrm>
          <a:prstGeom prst="rect">
            <a:avLst/>
          </a:prstGeom>
          <a:ln>
            <a:noFill/>
          </a:ln>
          <a:effectLst>
            <a:outerShdw blurRad="50800" dist="38100" dir="18900000" algn="bl" rotWithShape="0">
              <a:schemeClr val="bg1">
                <a:alpha val="40000"/>
              </a:schemeClr>
            </a:outerShdw>
          </a:effectLst>
        </p:spPr>
      </p:pic>
      <p:grpSp>
        <p:nvGrpSpPr>
          <p:cNvPr id="38" name="Group 37"/>
          <p:cNvGrpSpPr/>
          <p:nvPr/>
        </p:nvGrpSpPr>
        <p:grpSpPr>
          <a:xfrm>
            <a:off x="10185401" y="6306613"/>
            <a:ext cx="2012127"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2</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2322992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rot="5400000">
            <a:off x="530929" y="-547829"/>
            <a:ext cx="620596" cy="1706880"/>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2">
            <a:extLst>
              <a:ext uri="{FF2B5EF4-FFF2-40B4-BE49-F238E27FC236}">
                <a16:creationId xmlns="" xmlns:a16="http://schemas.microsoft.com/office/drawing/2014/main" id="{BC121A34-0222-434E-B474-F993EAD17634}"/>
              </a:ext>
            </a:extLst>
          </p:cNvPr>
          <p:cNvSpPr txBox="1">
            <a:spLocks noChangeArrowheads="1"/>
          </p:cNvSpPr>
          <p:nvPr/>
        </p:nvSpPr>
        <p:spPr bwMode="auto">
          <a:xfrm>
            <a:off x="203200" y="1"/>
            <a:ext cx="11105341"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800" dirty="0" smtClean="0">
                <a:solidFill>
                  <a:prstClr val="black"/>
                </a:solidFill>
                <a:latin typeface="Gill Sans MT" panose="020B0502020104020203" pitchFamily="34" charset="0"/>
              </a:rPr>
              <a:t>Policy</a:t>
            </a:r>
            <a:r>
              <a:rPr lang="en-US" altLang="th-TH" sz="2400" dirty="0" smtClean="0">
                <a:solidFill>
                  <a:prstClr val="black"/>
                </a:solidFill>
                <a:latin typeface="Gill Sans MT" panose="020B0502020104020203" pitchFamily="34" charset="0"/>
              </a:rPr>
              <a:t> </a:t>
            </a:r>
            <a:r>
              <a:rPr lang="en-US" altLang="th-TH" sz="2200" dirty="0" smtClean="0">
                <a:solidFill>
                  <a:prstClr val="black"/>
                </a:solidFill>
                <a:latin typeface="Gill Sans MT" panose="020B0502020104020203" pitchFamily="34" charset="0"/>
              </a:rPr>
              <a:t>: Water </a:t>
            </a:r>
            <a:r>
              <a:rPr lang="en-US" altLang="th-TH" sz="2200" dirty="0">
                <a:solidFill>
                  <a:prstClr val="black"/>
                </a:solidFill>
                <a:latin typeface="Gill Sans MT" panose="020B0502020104020203" pitchFamily="34" charset="0"/>
              </a:rPr>
              <a:t>Resources Management Strategy 2015-2026</a:t>
            </a:r>
            <a:endParaRPr lang="en-US" altLang="th-TH" sz="2200" dirty="0" smtClean="0">
              <a:solidFill>
                <a:prstClr val="black"/>
              </a:solidFill>
              <a:latin typeface="Gill Sans MT" panose="020B0502020104020203" pitchFamily="34" charset="0"/>
            </a:endParaRPr>
          </a:p>
        </p:txBody>
      </p:sp>
      <p:pic>
        <p:nvPicPr>
          <p:cNvPr id="24" name="Picture 1" descr="page1image1808544">
            <a:extLst>
              <a:ext uri="{FF2B5EF4-FFF2-40B4-BE49-F238E27FC236}">
                <a16:creationId xmlns=""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8542" y="15983"/>
            <a:ext cx="857941"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0185401" y="6306613"/>
            <a:ext cx="2012127"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3</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41" name="กลุ่ม 109"/>
          <p:cNvGrpSpPr/>
          <p:nvPr/>
        </p:nvGrpSpPr>
        <p:grpSpPr>
          <a:xfrm>
            <a:off x="57649" y="713032"/>
            <a:ext cx="12615657" cy="5970961"/>
            <a:chOff x="124717" y="67487"/>
            <a:chExt cx="9461743" cy="5919691"/>
          </a:xfrm>
        </p:grpSpPr>
        <p:sp>
          <p:nvSpPr>
            <p:cNvPr id="42" name="TextBox 41"/>
            <p:cNvSpPr txBox="1"/>
            <p:nvPr/>
          </p:nvSpPr>
          <p:spPr>
            <a:xfrm>
              <a:off x="124717" y="4747995"/>
              <a:ext cx="3321349" cy="579755"/>
            </a:xfrm>
            <a:prstGeom prst="rect">
              <a:avLst/>
            </a:prstGeom>
            <a:noFill/>
          </p:spPr>
          <p:txBody>
            <a:bodyPr wrap="square" rtlCol="0">
              <a:spAutoFit/>
            </a:bodyPr>
            <a:lstStyle/>
            <a:p>
              <a:r>
                <a:rPr lang="en-US" sz="1600" b="1" dirty="0">
                  <a:solidFill>
                    <a:srgbClr val="00B0F0"/>
                  </a:solidFill>
                  <a:ea typeface="Tahoma" panose="020B0604030504040204" pitchFamily="34" charset="0"/>
                  <a:cs typeface="Tahoma" panose="020B0604030504040204" pitchFamily="34" charset="0"/>
                </a:rPr>
                <a:t>Water Management for Consumption</a:t>
              </a:r>
              <a:endParaRPr lang="th-TH" sz="1600" b="1" dirty="0">
                <a:solidFill>
                  <a:srgbClr val="00B0F0"/>
                </a:solidFill>
                <a:ea typeface="Tahoma" panose="020B0604030504040204" pitchFamily="34" charset="0"/>
                <a:cs typeface="Tahoma" panose="020B0604030504040204" pitchFamily="34" charset="0"/>
              </a:endParaRPr>
            </a:p>
            <a:p>
              <a:pPr marL="180975" indent="-95250">
                <a:buFont typeface="Arial" panose="020B0604020202020204" pitchFamily="34" charset="0"/>
                <a:buChar char="•"/>
              </a:pPr>
              <a:r>
                <a:rPr lang="en-US" sz="1600" dirty="0">
                  <a:solidFill>
                    <a:srgbClr val="00B0F0"/>
                  </a:solidFill>
                  <a:ea typeface="Tahoma" panose="020B0604030504040204" pitchFamily="34" charset="0"/>
                  <a:cs typeface="Tahoma" panose="020B0604030504040204" pitchFamily="34" charset="0"/>
                </a:rPr>
                <a:t> </a:t>
              </a:r>
              <a:r>
                <a:rPr lang="en-US" sz="1600" b="1" dirty="0">
                  <a:solidFill>
                    <a:srgbClr val="00B0F0"/>
                  </a:solidFill>
                  <a:ea typeface="Tahoma" panose="020B0604030504040204" pitchFamily="34" charset="0"/>
                  <a:cs typeface="Tahoma" panose="020B0604030504040204" pitchFamily="34" charset="0"/>
                </a:rPr>
                <a:t>7490 </a:t>
              </a:r>
              <a:r>
                <a:rPr lang="en-US" sz="1600" b="1" dirty="0" smtClean="0">
                  <a:solidFill>
                    <a:srgbClr val="00B0F0"/>
                  </a:solidFill>
                  <a:ea typeface="Tahoma" panose="020B0604030504040204" pitchFamily="34" charset="0"/>
                  <a:cs typeface="Tahoma" panose="020B0604030504040204" pitchFamily="34" charset="0"/>
                </a:rPr>
                <a:t>villages </a:t>
              </a:r>
              <a:r>
                <a:rPr lang="en-US" sz="1600" b="1" dirty="0">
                  <a:solidFill>
                    <a:srgbClr val="FF0000"/>
                  </a:solidFill>
                  <a:ea typeface="Tahoma" panose="020B0604030504040204" pitchFamily="34" charset="0"/>
                  <a:cs typeface="Tahoma" panose="020B0604030504040204" pitchFamily="34" charset="0"/>
                </a:rPr>
                <a:t>(</a:t>
              </a:r>
              <a:r>
                <a:rPr lang="en-US" sz="1400" b="1" dirty="0">
                  <a:solidFill>
                    <a:srgbClr val="FF0000"/>
                  </a:solidFill>
                  <a:ea typeface="Tahoma" panose="020B0604030504040204" pitchFamily="34" charset="0"/>
                  <a:cs typeface="Tahoma" panose="020B0604030504040204" pitchFamily="34" charset="0"/>
                </a:rPr>
                <a:t>7,234 </a:t>
              </a:r>
              <a:r>
                <a:rPr lang="en-US" sz="1600" b="1" dirty="0" err="1">
                  <a:solidFill>
                    <a:srgbClr val="FF0000"/>
                  </a:solidFill>
                  <a:ea typeface="Tahoma" panose="020B0604030504040204" pitchFamily="34" charset="0"/>
                  <a:cs typeface="Tahoma" panose="020B0604030504040204" pitchFamily="34" charset="0"/>
                </a:rPr>
                <a:t>vilages</a:t>
              </a:r>
              <a:r>
                <a:rPr lang="en-US" sz="1600" b="1" dirty="0">
                  <a:solidFill>
                    <a:srgbClr val="FF0000"/>
                  </a:solidFill>
                  <a:ea typeface="Tahoma" panose="020B0604030504040204" pitchFamily="34" charset="0"/>
                  <a:cs typeface="Tahoma" panose="020B0604030504040204" pitchFamily="34" charset="0"/>
                </a:rPr>
                <a:t>)</a:t>
              </a:r>
            </a:p>
          </p:txBody>
        </p:sp>
        <p:pic>
          <p:nvPicPr>
            <p:cNvPr id="43" name="รูปภาพ 6" descr="sample_watershed_large.jpg"/>
            <p:cNvPicPr>
              <a:picLocks noChangeAspect="1"/>
            </p:cNvPicPr>
            <p:nvPr/>
          </p:nvPicPr>
          <p:blipFill>
            <a:blip r:embed="rId4" cstate="print">
              <a:clrChange>
                <a:clrFrom>
                  <a:srgbClr val="FFFFFF"/>
                </a:clrFrom>
                <a:clrTo>
                  <a:srgbClr val="FFFFFF">
                    <a:alpha val="0"/>
                  </a:srgbClr>
                </a:clrTo>
              </a:clrChange>
            </a:blip>
            <a:stretch>
              <a:fillRect/>
            </a:stretch>
          </p:blipFill>
          <p:spPr>
            <a:xfrm>
              <a:off x="943511" y="475627"/>
              <a:ext cx="6786610" cy="5074027"/>
            </a:xfrm>
            <a:prstGeom prst="rect">
              <a:avLst/>
            </a:prstGeom>
          </p:spPr>
        </p:pic>
        <p:cxnSp>
          <p:nvCxnSpPr>
            <p:cNvPr id="44" name="ตัวเชื่อมต่อหักมุม 7"/>
            <p:cNvCxnSpPr/>
            <p:nvPr/>
          </p:nvCxnSpPr>
          <p:spPr>
            <a:xfrm rot="10800000" flipV="1">
              <a:off x="834043" y="3433795"/>
              <a:ext cx="2363305" cy="980845"/>
            </a:xfrm>
            <a:prstGeom prst="bentConnector3">
              <a:avLst>
                <a:gd name="adj1" fmla="val 50000"/>
              </a:avLst>
            </a:prstGeom>
            <a:ln w="19050">
              <a:solidFill>
                <a:srgbClr val="00B050"/>
              </a:solidFill>
              <a:prstDash val="sysDash"/>
              <a:headEnd type="oval" w="med" len="med"/>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45" name="Picture 9" descr="ผลการค้นหารูปภาพสำหรับ tap water icon"/>
            <p:cNvPicPr>
              <a:picLocks noChangeAspect="1" noChangeArrowheads="1"/>
            </p:cNvPicPr>
            <p:nvPr/>
          </p:nvPicPr>
          <p:blipFill>
            <a:blip r:embed="rId5" cstate="print">
              <a:duotone>
                <a:prstClr val="black"/>
                <a:schemeClr val="bg1">
                  <a:lumMod val="65000"/>
                  <a:tint val="45000"/>
                  <a:satMod val="400000"/>
                </a:schemeClr>
              </a:duotone>
            </a:blip>
            <a:srcRect/>
            <a:stretch>
              <a:fillRect/>
            </a:stretch>
          </p:blipFill>
          <p:spPr bwMode="auto">
            <a:xfrm>
              <a:off x="215000" y="4128888"/>
              <a:ext cx="571504" cy="571504"/>
            </a:xfrm>
            <a:prstGeom prst="rect">
              <a:avLst/>
            </a:prstGeom>
            <a:noFill/>
          </p:spPr>
        </p:pic>
        <p:pic>
          <p:nvPicPr>
            <p:cNvPr id="46" name="Picture 11" descr="ผลการค้นหารูปภาพสำหรับ production icon"/>
            <p:cNvPicPr>
              <a:picLocks noChangeAspect="1" noChangeArrowheads="1"/>
            </p:cNvPicPr>
            <p:nvPr/>
          </p:nvPicPr>
          <p:blipFill>
            <a:blip r:embed="rId6" cstate="print">
              <a:clrChange>
                <a:clrFrom>
                  <a:srgbClr val="7F7F7F">
                    <a:alpha val="784"/>
                  </a:srgbClr>
                </a:clrFrom>
                <a:clrTo>
                  <a:srgbClr val="7F7F7F">
                    <a:alpha val="0"/>
                  </a:srgbClr>
                </a:clrTo>
              </a:clrChange>
              <a:duotone>
                <a:prstClr val="black"/>
                <a:schemeClr val="tx1">
                  <a:tint val="45000"/>
                  <a:satMod val="400000"/>
                </a:schemeClr>
              </a:duotone>
            </a:blip>
            <a:srcRect/>
            <a:stretch>
              <a:fillRect/>
            </a:stretch>
          </p:blipFill>
          <p:spPr bwMode="auto">
            <a:xfrm>
              <a:off x="2719109" y="90107"/>
              <a:ext cx="675666" cy="675666"/>
            </a:xfrm>
            <a:prstGeom prst="rect">
              <a:avLst/>
            </a:prstGeom>
            <a:noFill/>
          </p:spPr>
        </p:pic>
        <p:sp>
          <p:nvSpPr>
            <p:cNvPr id="48" name="TextBox 47"/>
            <p:cNvSpPr txBox="1"/>
            <p:nvPr/>
          </p:nvSpPr>
          <p:spPr>
            <a:xfrm>
              <a:off x="3429345" y="152606"/>
              <a:ext cx="3340094" cy="1037455"/>
            </a:xfrm>
            <a:prstGeom prst="rect">
              <a:avLst/>
            </a:prstGeom>
            <a:noFill/>
            <a:effectLst/>
          </p:spPr>
          <p:txBody>
            <a:bodyPr wrap="square" rtlCol="0">
              <a:spAutoFit/>
            </a:bodyPr>
            <a:lstStyle/>
            <a:p>
              <a:r>
                <a:rPr lang="en-US" sz="1600" b="1" dirty="0">
                  <a:solidFill>
                    <a:srgbClr val="0070C0"/>
                  </a:solidFill>
                  <a:ea typeface="Tahoma" panose="020B0604030504040204" pitchFamily="34" charset="0"/>
                  <a:cs typeface="Tahoma" panose="020B0604030504040204" pitchFamily="34" charset="0"/>
                </a:rPr>
                <a:t>Creation for </a:t>
              </a:r>
              <a:r>
                <a:rPr lang="en-US" sz="1600" b="1" dirty="0" smtClean="0">
                  <a:solidFill>
                    <a:srgbClr val="0070C0"/>
                  </a:solidFill>
                  <a:ea typeface="Tahoma" panose="020B0604030504040204" pitchFamily="34" charset="0"/>
                  <a:cs typeface="Tahoma" panose="020B0604030504040204" pitchFamily="34" charset="0"/>
                </a:rPr>
                <a:t>Water </a:t>
              </a:r>
              <a:r>
                <a:rPr lang="en-US" sz="1600" b="1" dirty="0">
                  <a:solidFill>
                    <a:srgbClr val="0070C0"/>
                  </a:solidFill>
                  <a:ea typeface="Tahoma" panose="020B0604030504040204" pitchFamily="34" charset="0"/>
                  <a:cs typeface="Tahoma" panose="020B0604030504040204" pitchFamily="34" charset="0"/>
                </a:rPr>
                <a:t>Security for </a:t>
              </a:r>
              <a:r>
                <a:rPr lang="en-US" sz="1600" b="1" dirty="0" smtClean="0">
                  <a:solidFill>
                    <a:srgbClr val="0070C0"/>
                  </a:solidFill>
                  <a:ea typeface="Tahoma" panose="020B0604030504040204" pitchFamily="34" charset="0"/>
                  <a:cs typeface="Tahoma" panose="020B0604030504040204" pitchFamily="34" charset="0"/>
                </a:rPr>
                <a:t>Production (Agri</a:t>
              </a:r>
              <a:r>
                <a:rPr lang="en-US" sz="1600" b="1" dirty="0">
                  <a:solidFill>
                    <a:srgbClr val="0070C0"/>
                  </a:solidFill>
                  <a:ea typeface="Tahoma" panose="020B0604030504040204" pitchFamily="34" charset="0"/>
                  <a:cs typeface="Tahoma" panose="020B0604030504040204" pitchFamily="34" charset="0"/>
                </a:rPr>
                <a:t>. + Ind.)</a:t>
              </a:r>
            </a:p>
            <a:p>
              <a:pPr marL="285750" indent="-195263">
                <a:buFont typeface="Arial" panose="020B0604020202020204" pitchFamily="34" charset="0"/>
                <a:buChar char="•"/>
              </a:pPr>
              <a:r>
                <a:rPr lang="en-US" sz="1400" b="1" dirty="0">
                  <a:solidFill>
                    <a:srgbClr val="0070C0"/>
                  </a:solidFill>
                  <a:ea typeface="Tahoma" panose="020B0604030504040204" pitchFamily="34" charset="0"/>
                  <a:cs typeface="Tahoma" panose="020B0604030504040204" pitchFamily="34" charset="0"/>
                </a:rPr>
                <a:t>9,500 million </a:t>
              </a:r>
              <a:r>
                <a:rPr lang="en-US" sz="1400" dirty="0">
                  <a:solidFill>
                    <a:srgbClr val="0070C0"/>
                  </a:solidFill>
                </a:rPr>
                <a:t> </a:t>
              </a:r>
              <a:r>
                <a:rPr lang="en-US" sz="1600" b="1" dirty="0">
                  <a:solidFill>
                    <a:srgbClr val="0070C0"/>
                  </a:solidFill>
                </a:rPr>
                <a:t>m</a:t>
              </a:r>
              <a:r>
                <a:rPr lang="en-US" sz="1600" b="1" baseline="30000" dirty="0">
                  <a:solidFill>
                    <a:srgbClr val="0070C0"/>
                  </a:solidFill>
                </a:rPr>
                <a:t>3</a:t>
              </a:r>
              <a:r>
                <a:rPr lang="en-US" sz="1600" b="1" dirty="0">
                  <a:solidFill>
                    <a:srgbClr val="0070C0"/>
                  </a:solidFill>
                  <a:ea typeface="Tahoma" panose="020B0604030504040204" pitchFamily="34" charset="0"/>
                  <a:cs typeface="Tahoma" panose="020B0604030504040204" pitchFamily="34" charset="0"/>
                </a:rPr>
                <a:t> </a:t>
              </a:r>
              <a:r>
                <a:rPr lang="en-US" sz="1400" b="1" dirty="0" smtClean="0">
                  <a:solidFill>
                    <a:srgbClr val="FF0000"/>
                  </a:solidFill>
                  <a:ea typeface="Tahoma" panose="020B0604030504040204" pitchFamily="34" charset="0"/>
                  <a:cs typeface="Tahoma" panose="020B0604030504040204" pitchFamily="34" charset="0"/>
                </a:rPr>
                <a:t>(</a:t>
              </a:r>
              <a:r>
                <a:rPr lang="en-US" sz="1400" b="1" dirty="0">
                  <a:solidFill>
                    <a:srgbClr val="FF0000"/>
                  </a:solidFill>
                  <a:ea typeface="Tahoma" panose="020B0604030504040204" pitchFamily="34" charset="0"/>
                  <a:cs typeface="Tahoma" panose="020B0604030504040204" pitchFamily="34" charset="0"/>
                </a:rPr>
                <a:t>2,358 million </a:t>
              </a:r>
              <a:r>
                <a:rPr lang="en-US" sz="1400" b="1" dirty="0">
                  <a:solidFill>
                    <a:srgbClr val="FF0000"/>
                  </a:solidFill>
                </a:rPr>
                <a:t>m</a:t>
              </a:r>
              <a:r>
                <a:rPr lang="en-US" sz="1400" b="1" baseline="30000" dirty="0">
                  <a:solidFill>
                    <a:srgbClr val="FF0000"/>
                  </a:solidFill>
                </a:rPr>
                <a:t>3</a:t>
              </a:r>
              <a:r>
                <a:rPr lang="en-US" sz="1400" b="1" dirty="0">
                  <a:solidFill>
                    <a:srgbClr val="FF0000"/>
                  </a:solidFill>
                  <a:ea typeface="Tahoma" panose="020B0604030504040204" pitchFamily="34" charset="0"/>
                  <a:cs typeface="Tahoma" panose="020B0604030504040204" pitchFamily="34" charset="0"/>
                </a:rPr>
                <a:t>) </a:t>
              </a:r>
            </a:p>
            <a:p>
              <a:pPr marL="285750" indent="-195263">
                <a:buFont typeface="Arial" panose="020B0604020202020204" pitchFamily="34" charset="0"/>
                <a:buChar char="•"/>
              </a:pPr>
              <a:r>
                <a:rPr lang="en-US" sz="1400" b="1" dirty="0">
                  <a:solidFill>
                    <a:srgbClr val="0070C0"/>
                  </a:solidFill>
                  <a:ea typeface="Tahoma" panose="020B0604030504040204" pitchFamily="34" charset="0"/>
                  <a:cs typeface="Tahoma" panose="020B0604030504040204" pitchFamily="34" charset="0"/>
                </a:rPr>
                <a:t>Area 1.36 million Ha. </a:t>
              </a:r>
              <a:r>
                <a:rPr lang="en-US" sz="1400" b="1" dirty="0">
                  <a:solidFill>
                    <a:srgbClr val="F79646">
                      <a:lumMod val="75000"/>
                    </a:srgbClr>
                  </a:solidFill>
                  <a:ea typeface="Tahoma" panose="020B0604030504040204" pitchFamily="34" charset="0"/>
                  <a:cs typeface="Tahoma" panose="020B0604030504040204" pitchFamily="34" charset="0"/>
                </a:rPr>
                <a:t>(</a:t>
              </a:r>
              <a:r>
                <a:rPr lang="en-US" sz="1400" b="1" dirty="0">
                  <a:solidFill>
                    <a:srgbClr val="FF0000"/>
                  </a:solidFill>
                  <a:ea typeface="Tahoma" panose="020B0604030504040204" pitchFamily="34" charset="0"/>
                  <a:cs typeface="Tahoma" panose="020B0604030504040204" pitchFamily="34" charset="0"/>
                </a:rPr>
                <a:t>382,400 Ha</a:t>
              </a:r>
              <a:r>
                <a:rPr lang="en-US" sz="1400" b="1" dirty="0">
                  <a:solidFill>
                    <a:srgbClr val="F79646">
                      <a:lumMod val="75000"/>
                    </a:srgbClr>
                  </a:solidFill>
                  <a:ea typeface="Tahoma" panose="020B0604030504040204" pitchFamily="34" charset="0"/>
                  <a:cs typeface="Tahoma" panose="020B0604030504040204" pitchFamily="34" charset="0"/>
                </a:rPr>
                <a:t>.)</a:t>
              </a:r>
            </a:p>
          </p:txBody>
        </p:sp>
        <p:pic>
          <p:nvPicPr>
            <p:cNvPr id="49" name="Picture 23" descr="ผลการค้นหารูปภาพสำหรับ flood icon"/>
            <p:cNvPicPr>
              <a:picLocks noChangeAspect="1" noChangeArrowheads="1"/>
            </p:cNvPicPr>
            <p:nvPr/>
          </p:nvPicPr>
          <p:blipFill>
            <a:blip r:embed="rId7" cstate="print"/>
            <a:srcRect/>
            <a:stretch>
              <a:fillRect/>
            </a:stretch>
          </p:blipFill>
          <p:spPr bwMode="auto">
            <a:xfrm>
              <a:off x="2819146" y="4624389"/>
              <a:ext cx="534226" cy="534226"/>
            </a:xfrm>
            <a:prstGeom prst="rect">
              <a:avLst/>
            </a:prstGeom>
            <a:noFill/>
          </p:spPr>
        </p:pic>
        <p:cxnSp>
          <p:nvCxnSpPr>
            <p:cNvPr id="50" name="ตัวเชื่อมต่อหักมุม 36"/>
            <p:cNvCxnSpPr>
              <a:endCxn id="89" idx="3"/>
            </p:cNvCxnSpPr>
            <p:nvPr/>
          </p:nvCxnSpPr>
          <p:spPr>
            <a:xfrm rot="10800000" flipV="1">
              <a:off x="3806145" y="3680223"/>
              <a:ext cx="1331661" cy="1302300"/>
            </a:xfrm>
            <a:prstGeom prst="bentConnector3">
              <a:avLst>
                <a:gd name="adj1" fmla="val 50000"/>
              </a:avLst>
            </a:prstGeom>
            <a:ln w="19050">
              <a:solidFill>
                <a:srgbClr val="FF3399"/>
              </a:solidFill>
              <a:prstDash val="sysDash"/>
              <a:headEnd type="oval" w="med" len="med"/>
              <a:tailEnd type="oval" w="med" len="med"/>
            </a:ln>
            <a:effectLst>
              <a:glow rad="63500">
                <a:schemeClr val="accent2">
                  <a:lumMod val="40000"/>
                  <a:lumOff val="60000"/>
                  <a:alpha val="40000"/>
                </a:schemeClr>
              </a:glow>
            </a:effectLst>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876352" y="5224344"/>
              <a:ext cx="3886444" cy="762834"/>
            </a:xfrm>
            <a:prstGeom prst="rect">
              <a:avLst/>
            </a:prstGeom>
            <a:noFill/>
          </p:spPr>
          <p:txBody>
            <a:bodyPr wrap="square" rtlCol="0">
              <a:spAutoFit/>
            </a:bodyPr>
            <a:lstStyle/>
            <a:p>
              <a:r>
                <a:rPr lang="en-US" sz="1600" b="1" dirty="0">
                  <a:solidFill>
                    <a:srgbClr val="FF40FF"/>
                  </a:solidFill>
                  <a:ea typeface="Tahoma" panose="020B0604030504040204" pitchFamily="34" charset="0"/>
                  <a:cs typeface="Tahoma" panose="020B0604030504040204" pitchFamily="34" charset="0"/>
                </a:rPr>
                <a:t>Flood Management</a:t>
              </a:r>
              <a:endParaRPr lang="th-TH" sz="1600" b="1" dirty="0">
                <a:solidFill>
                  <a:srgbClr val="FF40FF"/>
                </a:solidFill>
                <a:ea typeface="Tahoma" panose="020B0604030504040204" pitchFamily="34" charset="0"/>
                <a:cs typeface="Tahoma" panose="020B0604030504040204" pitchFamily="34" charset="0"/>
              </a:endParaRPr>
            </a:p>
            <a:p>
              <a:pPr marL="342900" indent="-257175">
                <a:buFont typeface="Arial" panose="020B0604020202020204" pitchFamily="34" charset="0"/>
                <a:buChar char="•"/>
              </a:pPr>
              <a:r>
                <a:rPr lang="en-US" sz="1400" b="1" dirty="0">
                  <a:solidFill>
                    <a:srgbClr val="FF40FF"/>
                  </a:solidFill>
                  <a:ea typeface="Tahoma" panose="020B0604030504040204" pitchFamily="34" charset="0"/>
                  <a:cs typeface="Tahoma" panose="020B0604030504040204" pitchFamily="34" charset="0"/>
                </a:rPr>
                <a:t>Protection Flood 168 cities </a:t>
              </a:r>
              <a:r>
                <a:rPr lang="en-US" sz="1400" b="1" dirty="0">
                  <a:solidFill>
                    <a:srgbClr val="FF0000"/>
                  </a:solidFill>
                  <a:ea typeface="Tahoma" panose="020B0604030504040204" pitchFamily="34" charset="0"/>
                  <a:cs typeface="Tahoma" panose="020B0604030504040204" pitchFamily="34" charset="0"/>
                </a:rPr>
                <a:t>(63 cities)</a:t>
              </a:r>
            </a:p>
            <a:p>
              <a:pPr marL="342900" indent="-257175">
                <a:buFont typeface="Arial" panose="020B0604020202020204" pitchFamily="34" charset="0"/>
                <a:buChar char="•"/>
              </a:pPr>
              <a:r>
                <a:rPr lang="en-US" sz="1400" b="1" dirty="0">
                  <a:solidFill>
                    <a:srgbClr val="FF40FF"/>
                  </a:solidFill>
                  <a:ea typeface="Tahoma" panose="020B0604030504040204" pitchFamily="34" charset="0"/>
                  <a:cs typeface="Tahoma" panose="020B0604030504040204" pitchFamily="34" charset="0"/>
                </a:rPr>
                <a:t>Dredging 870 km. </a:t>
              </a:r>
              <a:r>
                <a:rPr lang="en-US" sz="1400" b="1" dirty="0">
                  <a:solidFill>
                    <a:srgbClr val="FF0000"/>
                  </a:solidFill>
                  <a:ea typeface="Tahoma" panose="020B0604030504040204" pitchFamily="34" charset="0"/>
                  <a:cs typeface="Tahoma" panose="020B0604030504040204" pitchFamily="34" charset="0"/>
                </a:rPr>
                <a:t>(292 km.)</a:t>
              </a:r>
            </a:p>
          </p:txBody>
        </p:sp>
        <p:cxnSp>
          <p:nvCxnSpPr>
            <p:cNvPr id="52" name="ตัวเชื่อมต่อหักมุม 40"/>
            <p:cNvCxnSpPr/>
            <p:nvPr/>
          </p:nvCxnSpPr>
          <p:spPr>
            <a:xfrm>
              <a:off x="3143240" y="1357298"/>
              <a:ext cx="1285884" cy="1000132"/>
            </a:xfrm>
            <a:prstGeom prst="bentConnector3">
              <a:avLst>
                <a:gd name="adj1" fmla="val 28759"/>
              </a:avLst>
            </a:prstGeom>
            <a:ln w="19050">
              <a:solidFill>
                <a:srgbClr val="9E7800"/>
              </a:solidFill>
              <a:prstDash val="sysDash"/>
              <a:headEnd type="oval" w="med" len="med"/>
              <a:tailEnd type="oval" w="med" len="med"/>
            </a:ln>
            <a:effectLst>
              <a:glow rad="63500">
                <a:schemeClr val="accent6">
                  <a:lumMod val="40000"/>
                  <a:lumOff val="60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3" name="ตัวเชื่อมต่อหักมุม 44"/>
            <p:cNvCxnSpPr/>
            <p:nvPr/>
          </p:nvCxnSpPr>
          <p:spPr>
            <a:xfrm rot="5400000">
              <a:off x="5264797" y="1547585"/>
              <a:ext cx="1831561" cy="1359767"/>
            </a:xfrm>
            <a:prstGeom prst="bentConnector3">
              <a:avLst>
                <a:gd name="adj1" fmla="val 50000"/>
              </a:avLst>
            </a:prstGeom>
            <a:ln w="19050">
              <a:solidFill>
                <a:srgbClr val="7030A0"/>
              </a:solidFill>
              <a:prstDash val="sysDash"/>
              <a:headEnd type="oval" w="med" len="med"/>
              <a:tailEnd type="oval" w="med" len="med"/>
            </a:ln>
            <a:effectLst>
              <a:glow rad="63500">
                <a:srgbClr val="7030A0">
                  <a:alpha val="40000"/>
                </a:srgbClr>
              </a:glow>
            </a:effectLst>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151234" y="383021"/>
              <a:ext cx="2435226" cy="1067968"/>
            </a:xfrm>
            <a:prstGeom prst="rect">
              <a:avLst/>
            </a:prstGeom>
            <a:noFill/>
          </p:spPr>
          <p:txBody>
            <a:bodyPr wrap="square" rtlCol="0">
              <a:spAutoFit/>
            </a:bodyPr>
            <a:lstStyle/>
            <a:p>
              <a:r>
                <a:rPr lang="en-US" sz="1800" b="1" dirty="0">
                  <a:solidFill>
                    <a:srgbClr val="7030A0"/>
                  </a:solidFill>
                  <a:ea typeface="Tahoma" panose="020B0604030504040204" pitchFamily="34" charset="0"/>
                  <a:cs typeface="Tahoma" panose="020B0604030504040204" pitchFamily="34" charset="0"/>
                </a:rPr>
                <a:t>Water Quality Management</a:t>
              </a:r>
              <a:endParaRPr lang="th-TH" sz="1800" b="1" dirty="0">
                <a:solidFill>
                  <a:srgbClr val="7030A0"/>
                </a:solidFill>
                <a:ea typeface="Tahoma" panose="020B0604030504040204" pitchFamily="34" charset="0"/>
                <a:cs typeface="Tahoma" panose="020B0604030504040204" pitchFamily="34" charset="0"/>
              </a:endParaRPr>
            </a:p>
            <a:p>
              <a:pPr marL="342900" indent="-257175">
                <a:buFont typeface="Arial" panose="020B0604020202020204" pitchFamily="34" charset="0"/>
                <a:buChar char="•"/>
              </a:pPr>
              <a:r>
                <a:rPr lang="en-US" sz="1400" b="1" dirty="0">
                  <a:solidFill>
                    <a:srgbClr val="7030A0"/>
                  </a:solidFill>
                  <a:ea typeface="Tahoma" panose="020B0604030504040204" pitchFamily="34" charset="0"/>
                  <a:cs typeface="Tahoma" panose="020B0604030504040204" pitchFamily="34" charset="0"/>
                </a:rPr>
                <a:t>248 systems </a:t>
              </a:r>
            </a:p>
            <a:p>
              <a:pPr marL="85725"/>
              <a:r>
                <a:rPr lang="en-US" sz="1400" b="1" dirty="0">
                  <a:solidFill>
                    <a:srgbClr val="7030A0"/>
                  </a:solidFill>
                  <a:ea typeface="Tahoma" panose="020B0604030504040204" pitchFamily="34" charset="0"/>
                  <a:cs typeface="Tahoma" panose="020B0604030504040204" pitchFamily="34" charset="0"/>
                </a:rPr>
                <a:t>    </a:t>
              </a:r>
              <a:r>
                <a:rPr lang="en-US" sz="1400" b="1" dirty="0">
                  <a:solidFill>
                    <a:srgbClr val="FF0000"/>
                  </a:solidFill>
                  <a:ea typeface="Tahoma" panose="020B0604030504040204" pitchFamily="34" charset="0"/>
                  <a:cs typeface="Tahoma" panose="020B0604030504040204" pitchFamily="34" charset="0"/>
                </a:rPr>
                <a:t>(53 systems)</a:t>
              </a:r>
              <a:endParaRPr lang="th-TH" sz="1400" b="1" dirty="0">
                <a:solidFill>
                  <a:srgbClr val="FF0000"/>
                </a:solidFill>
                <a:ea typeface="Tahoma" panose="020B0604030504040204" pitchFamily="34" charset="0"/>
                <a:cs typeface="Tahoma" panose="020B0604030504040204" pitchFamily="34" charset="0"/>
              </a:endParaRPr>
            </a:p>
            <a:p>
              <a:pPr marL="342900" indent="-342900">
                <a:buFont typeface="Arial" panose="020B0604020202020204" pitchFamily="34" charset="0"/>
                <a:buChar char="•"/>
              </a:pPr>
              <a:endParaRPr lang="en-US" sz="1800" b="1" dirty="0">
                <a:solidFill>
                  <a:srgbClr val="FF0000"/>
                </a:solidFill>
                <a:ea typeface="Tahoma" panose="020B0604030504040204" pitchFamily="34" charset="0"/>
                <a:cs typeface="Tahoma" panose="020B0604030504040204" pitchFamily="34" charset="0"/>
              </a:endParaRPr>
            </a:p>
          </p:txBody>
        </p:sp>
        <p:pic>
          <p:nvPicPr>
            <p:cNvPr id="56" name="Picture 29" descr="ผลการค้นหารูปภาพสำหรับ water quality icon"/>
            <p:cNvPicPr>
              <a:picLocks noChangeAspect="1" noChangeArrowheads="1"/>
            </p:cNvPicPr>
            <p:nvPr/>
          </p:nvPicPr>
          <p:blipFill>
            <a:blip r:embed="rId8" cstate="print"/>
            <a:srcRect/>
            <a:stretch>
              <a:fillRect/>
            </a:stretch>
          </p:blipFill>
          <p:spPr bwMode="auto">
            <a:xfrm>
              <a:off x="6769439" y="287660"/>
              <a:ext cx="500066" cy="500066"/>
            </a:xfrm>
            <a:prstGeom prst="rect">
              <a:avLst/>
            </a:prstGeom>
            <a:noFill/>
          </p:spPr>
        </p:pic>
        <p:cxnSp>
          <p:nvCxnSpPr>
            <p:cNvPr id="66" name="ตัวเชื่อมต่อหักมุม 58"/>
            <p:cNvCxnSpPr/>
            <p:nvPr/>
          </p:nvCxnSpPr>
          <p:spPr>
            <a:xfrm>
              <a:off x="500034" y="785794"/>
              <a:ext cx="1928826" cy="1785950"/>
            </a:xfrm>
            <a:prstGeom prst="bentConnector3">
              <a:avLst>
                <a:gd name="adj1" fmla="val -14810"/>
              </a:avLst>
            </a:prstGeom>
            <a:ln w="19050">
              <a:solidFill>
                <a:srgbClr val="0070C0"/>
              </a:solidFill>
              <a:prstDash val="sysDash"/>
              <a:headEnd type="oval" w="med" len="med"/>
              <a:tailEnd type="oval" w="med" len="med"/>
            </a:ln>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80" name="Picture 43" descr="ผลการค้นหารูปภาพสำหรับ forest icon"/>
            <p:cNvPicPr>
              <a:picLocks noChangeAspect="1" noChangeArrowheads="1"/>
            </p:cNvPicPr>
            <p:nvPr/>
          </p:nvPicPr>
          <p:blipFill>
            <a:blip r:embed="rId9" cstate="print">
              <a:clrChange>
                <a:clrFrom>
                  <a:srgbClr val="000000">
                    <a:alpha val="0"/>
                  </a:srgbClr>
                </a:clrFrom>
                <a:clrTo>
                  <a:srgbClr val="000000">
                    <a:alpha val="0"/>
                  </a:srgbClr>
                </a:clrTo>
              </a:clrChange>
            </a:blip>
            <a:srcRect/>
            <a:stretch>
              <a:fillRect/>
            </a:stretch>
          </p:blipFill>
          <p:spPr bwMode="auto">
            <a:xfrm>
              <a:off x="578123" y="67487"/>
              <a:ext cx="571504" cy="571504"/>
            </a:xfrm>
            <a:prstGeom prst="rect">
              <a:avLst/>
            </a:prstGeom>
            <a:noFill/>
          </p:spPr>
        </p:pic>
        <p:sp>
          <p:nvSpPr>
            <p:cNvPr id="81" name="TextBox 80"/>
            <p:cNvSpPr txBox="1"/>
            <p:nvPr/>
          </p:nvSpPr>
          <p:spPr>
            <a:xfrm>
              <a:off x="561122" y="670746"/>
              <a:ext cx="2333694" cy="1006942"/>
            </a:xfrm>
            <a:prstGeom prst="rect">
              <a:avLst/>
            </a:prstGeom>
            <a:noFill/>
          </p:spPr>
          <p:txBody>
            <a:bodyPr wrap="square" rtlCol="0">
              <a:spAutoFit/>
            </a:bodyPr>
            <a:lstStyle/>
            <a:p>
              <a:r>
                <a:rPr lang="en-US" sz="1600" b="1" dirty="0">
                  <a:solidFill>
                    <a:srgbClr val="00B050"/>
                  </a:solidFill>
                  <a:ea typeface="Tahoma" panose="020B0604030504040204" pitchFamily="34" charset="0"/>
                  <a:cs typeface="Tahoma" panose="020B0604030504040204" pitchFamily="34" charset="0"/>
                </a:rPr>
                <a:t>Upstream Forest Conservation and Soil Erosion Prevention</a:t>
              </a:r>
            </a:p>
            <a:p>
              <a:pPr marL="285750" indent="-104775">
                <a:buFont typeface="Arial" panose="020B0604020202020204" pitchFamily="34" charset="0"/>
                <a:buChar char="•"/>
              </a:pPr>
              <a:r>
                <a:rPr lang="en-US" sz="1400" b="1" dirty="0">
                  <a:solidFill>
                    <a:srgbClr val="00B050"/>
                  </a:solidFill>
                  <a:ea typeface="Tahoma" panose="020B0604030504040204" pitchFamily="34" charset="0"/>
                  <a:cs typeface="Tahoma" panose="020B0604030504040204" pitchFamily="34" charset="0"/>
                </a:rPr>
                <a:t> Area 763,200 Ha. </a:t>
              </a:r>
              <a:r>
                <a:rPr lang="en-US" sz="1400" b="1" dirty="0">
                  <a:solidFill>
                    <a:srgbClr val="FF0000"/>
                  </a:solidFill>
                  <a:ea typeface="Tahoma" panose="020B0604030504040204" pitchFamily="34" charset="0"/>
                  <a:cs typeface="Tahoma" panose="020B0604030504040204" pitchFamily="34" charset="0"/>
                </a:rPr>
                <a:t>(58,956 Ha.) </a:t>
              </a:r>
            </a:p>
            <a:p>
              <a:pPr marL="285750" indent="-285750">
                <a:buFont typeface="Arial" panose="020B0604020202020204" pitchFamily="34" charset="0"/>
                <a:buChar char="•"/>
              </a:pPr>
              <a:endParaRPr lang="en-US" sz="1400" b="1" dirty="0">
                <a:solidFill>
                  <a:srgbClr val="00B050"/>
                </a:solidFill>
                <a:ea typeface="Tahoma" panose="020B0604030504040204" pitchFamily="34" charset="0"/>
                <a:cs typeface="Tahoma" panose="020B0604030504040204" pitchFamily="34" charset="0"/>
              </a:endParaRPr>
            </a:p>
          </p:txBody>
        </p:sp>
        <p:cxnSp>
          <p:nvCxnSpPr>
            <p:cNvPr id="82" name="ตัวเชื่อมต่อหักมุม 76"/>
            <p:cNvCxnSpPr/>
            <p:nvPr/>
          </p:nvCxnSpPr>
          <p:spPr>
            <a:xfrm rot="10800000">
              <a:off x="6786580" y="3433797"/>
              <a:ext cx="773102" cy="322167"/>
            </a:xfrm>
            <a:prstGeom prst="bentConnector3">
              <a:avLst>
                <a:gd name="adj1" fmla="val 50000"/>
              </a:avLst>
            </a:prstGeom>
            <a:ln w="19050">
              <a:solidFill>
                <a:srgbClr val="FF0000"/>
              </a:solidFill>
              <a:prstDash val="sysDash"/>
              <a:headEnd type="oval" w="med" len="med"/>
              <a:tailEnd type="oval"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524668" y="3838761"/>
              <a:ext cx="2718396" cy="1434129"/>
            </a:xfrm>
            <a:prstGeom prst="rect">
              <a:avLst/>
            </a:prstGeom>
            <a:noFill/>
          </p:spPr>
          <p:txBody>
            <a:bodyPr wrap="square" rtlCol="0">
              <a:spAutoFit/>
            </a:bodyPr>
            <a:lstStyle/>
            <a:p>
              <a:pPr algn="r"/>
              <a:r>
                <a:rPr lang="en-US" sz="1800" b="1" dirty="0">
                  <a:solidFill>
                    <a:srgbClr val="F79646">
                      <a:lumMod val="75000"/>
                    </a:srgbClr>
                  </a:solidFill>
                  <a:ea typeface="Tahoma" panose="020B0604030504040204" pitchFamily="34" charset="0"/>
                  <a:cs typeface="Tahoma" panose="020B0604030504040204" pitchFamily="34" charset="0"/>
                </a:rPr>
                <a:t>Management</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Organizations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Legal of water resource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Decision Support Data System </a:t>
              </a:r>
            </a:p>
            <a:p>
              <a:pPr marL="285750" indent="-104775" defTabSz="685800">
                <a:buFont typeface="Arial" panose="020B0604020202020204" pitchFamily="34" charset="0"/>
                <a:buChar char="•"/>
                <a:defRPr/>
              </a:pPr>
              <a:r>
                <a:rPr lang="en-US" sz="1400" b="1" dirty="0">
                  <a:solidFill>
                    <a:srgbClr val="F79646">
                      <a:lumMod val="75000"/>
                    </a:srgbClr>
                  </a:solidFill>
                  <a:ea typeface="Tahoma" panose="020B0604030504040204" pitchFamily="34" charset="0"/>
                  <a:cs typeface="Tahoma" panose="020B0604030504040204" pitchFamily="34" charset="0"/>
                </a:rPr>
                <a:t>Public relations and participation</a:t>
              </a:r>
            </a:p>
            <a:p>
              <a:pPr marL="342900" indent="-342900">
                <a:buFont typeface="Arial" panose="020B0604020202020204" pitchFamily="34" charset="0"/>
                <a:buChar char="•"/>
              </a:pPr>
              <a:endParaRPr lang="en-US" sz="1400" b="1" dirty="0">
                <a:solidFill>
                  <a:srgbClr val="FF0000"/>
                </a:solidFill>
                <a:ea typeface="Tahoma" panose="020B0604030504040204" pitchFamily="34" charset="0"/>
                <a:cs typeface="Tahoma" panose="020B0604030504040204" pitchFamily="34" charset="0"/>
              </a:endParaRPr>
            </a:p>
          </p:txBody>
        </p:sp>
        <p:pic>
          <p:nvPicPr>
            <p:cNvPr id="85" name="Picture 45" descr="รูปภาพที่เกี่ยวข้อง"/>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611042" y="3446635"/>
              <a:ext cx="422959" cy="422960"/>
            </a:xfrm>
            <a:prstGeom prst="rect">
              <a:avLst/>
            </a:prstGeom>
            <a:noFill/>
          </p:spPr>
        </p:pic>
        <p:pic>
          <p:nvPicPr>
            <p:cNvPr id="86" name="Picture 2" descr="รูปภาพที่เกี่ยวข้อง"/>
            <p:cNvPicPr>
              <a:picLocks noChangeAspect="1" noChangeArrowheads="1"/>
            </p:cNvPicPr>
            <p:nvPr/>
          </p:nvPicPr>
          <p:blipFill>
            <a:blip r:embed="rId11" cstate="print">
              <a:clrChange>
                <a:clrFrom>
                  <a:srgbClr val="FFFFFF"/>
                </a:clrFrom>
                <a:clrTo>
                  <a:srgbClr val="FFFFFF">
                    <a:alpha val="0"/>
                  </a:srgbClr>
                </a:clrTo>
              </a:clrChange>
            </a:blip>
            <a:srcRect l="2564" t="50000" r="78205" b="-1"/>
            <a:stretch>
              <a:fillRect/>
            </a:stretch>
          </p:blipFill>
          <p:spPr bwMode="auto">
            <a:xfrm>
              <a:off x="8085361" y="3408894"/>
              <a:ext cx="443944" cy="473541"/>
            </a:xfrm>
            <a:prstGeom prst="rect">
              <a:avLst/>
            </a:prstGeom>
            <a:noFill/>
          </p:spPr>
        </p:pic>
        <p:pic>
          <p:nvPicPr>
            <p:cNvPr id="87" name="Picture 2" descr="รูปภาพที่เกี่ยวข้อง"/>
            <p:cNvPicPr>
              <a:picLocks noChangeAspect="1" noChangeArrowheads="1"/>
            </p:cNvPicPr>
            <p:nvPr/>
          </p:nvPicPr>
          <p:blipFill>
            <a:blip r:embed="rId12" cstate="print">
              <a:clrChange>
                <a:clrFrom>
                  <a:srgbClr val="FEFEFE"/>
                </a:clrFrom>
                <a:clrTo>
                  <a:srgbClr val="FEFEFE">
                    <a:alpha val="0"/>
                  </a:srgbClr>
                </a:clrTo>
              </a:clrChange>
            </a:blip>
            <a:srcRect l="79488" t="6250" r="2563" b="50000"/>
            <a:stretch>
              <a:fillRect/>
            </a:stretch>
          </p:blipFill>
          <p:spPr bwMode="auto">
            <a:xfrm>
              <a:off x="149495" y="168707"/>
              <a:ext cx="428628" cy="428628"/>
            </a:xfrm>
            <a:prstGeom prst="rect">
              <a:avLst/>
            </a:prstGeom>
            <a:noFill/>
          </p:spPr>
        </p:pic>
        <p:pic>
          <p:nvPicPr>
            <p:cNvPr id="88" name="Picture 2" descr="รูปภาพที่เกี่ยวข้อง"/>
            <p:cNvPicPr>
              <a:picLocks noChangeAspect="1" noChangeArrowheads="1"/>
            </p:cNvPicPr>
            <p:nvPr/>
          </p:nvPicPr>
          <p:blipFill>
            <a:blip r:embed="rId13" cstate="print">
              <a:clrChange>
                <a:clrFrom>
                  <a:srgbClr val="FFFFFF"/>
                </a:clrFrom>
                <a:clrTo>
                  <a:srgbClr val="FFFFFF">
                    <a:alpha val="0"/>
                  </a:srgbClr>
                </a:clrTo>
              </a:clrChange>
            </a:blip>
            <a:srcRect l="59744" t="5000" r="21025" b="51250"/>
            <a:stretch>
              <a:fillRect/>
            </a:stretch>
          </p:blipFill>
          <p:spPr bwMode="auto">
            <a:xfrm>
              <a:off x="6762796" y="850676"/>
              <a:ext cx="428660" cy="400083"/>
            </a:xfrm>
            <a:prstGeom prst="rect">
              <a:avLst/>
            </a:prstGeom>
            <a:noFill/>
          </p:spPr>
        </p:pic>
        <p:pic>
          <p:nvPicPr>
            <p:cNvPr id="89" name="Picture 2" descr="รูปภาพที่เกี่ยวข้อง"/>
            <p:cNvPicPr>
              <a:picLocks noChangeAspect="1" noChangeArrowheads="1"/>
            </p:cNvPicPr>
            <p:nvPr/>
          </p:nvPicPr>
          <p:blipFill>
            <a:blip r:embed="rId12" cstate="print">
              <a:clrChange>
                <a:clrFrom>
                  <a:srgbClr val="FFFFFF"/>
                </a:clrFrom>
                <a:clrTo>
                  <a:srgbClr val="FFFFFF">
                    <a:alpha val="0"/>
                  </a:srgbClr>
                </a:clrTo>
              </a:clrChange>
            </a:blip>
            <a:srcRect l="41624" t="4584" r="40427" b="51666"/>
            <a:stretch>
              <a:fillRect/>
            </a:stretch>
          </p:blipFill>
          <p:spPr bwMode="auto">
            <a:xfrm>
              <a:off x="3377484" y="4768194"/>
              <a:ext cx="428660" cy="428660"/>
            </a:xfrm>
            <a:prstGeom prst="rect">
              <a:avLst/>
            </a:prstGeom>
            <a:noFill/>
          </p:spPr>
        </p:pic>
        <p:pic>
          <p:nvPicPr>
            <p:cNvPr id="90" name="Picture 2" descr="รูปภาพที่เกี่ยวข้อง"/>
            <p:cNvPicPr>
              <a:picLocks noChangeAspect="1" noChangeArrowheads="1"/>
            </p:cNvPicPr>
            <p:nvPr/>
          </p:nvPicPr>
          <p:blipFill>
            <a:blip r:embed="rId13" cstate="print">
              <a:clrChange>
                <a:clrFrom>
                  <a:srgbClr val="FFFFFF"/>
                </a:clrFrom>
                <a:clrTo>
                  <a:srgbClr val="FFFFFF">
                    <a:alpha val="0"/>
                  </a:srgbClr>
                </a:clrTo>
              </a:clrChange>
            </a:blip>
            <a:srcRect l="20940" t="4167" r="59829" b="52083"/>
            <a:stretch>
              <a:fillRect/>
            </a:stretch>
          </p:blipFill>
          <p:spPr bwMode="auto">
            <a:xfrm>
              <a:off x="2786451" y="787726"/>
              <a:ext cx="428628" cy="400053"/>
            </a:xfrm>
            <a:prstGeom prst="rect">
              <a:avLst/>
            </a:prstGeom>
            <a:noFill/>
          </p:spPr>
        </p:pic>
        <p:pic>
          <p:nvPicPr>
            <p:cNvPr id="91" name="Picture 2" descr="รูปภาพที่เกี่ยวข้อง"/>
            <p:cNvPicPr>
              <a:picLocks noChangeAspect="1" noChangeArrowheads="1"/>
            </p:cNvPicPr>
            <p:nvPr/>
          </p:nvPicPr>
          <p:blipFill>
            <a:blip r:embed="rId12" cstate="print">
              <a:clrChange>
                <a:clrFrom>
                  <a:srgbClr val="FFFFFF"/>
                </a:clrFrom>
                <a:clrTo>
                  <a:srgbClr val="FFFFFF">
                    <a:alpha val="0"/>
                  </a:srgbClr>
                </a:clrTo>
              </a:clrChange>
            </a:blip>
            <a:srcRect l="2821" t="6875" r="79230" b="52500"/>
            <a:stretch>
              <a:fillRect/>
            </a:stretch>
          </p:blipFill>
          <p:spPr bwMode="auto">
            <a:xfrm>
              <a:off x="785834" y="3924286"/>
              <a:ext cx="428596" cy="397982"/>
            </a:xfrm>
            <a:prstGeom prst="rect">
              <a:avLst/>
            </a:prstGeom>
            <a:noFill/>
          </p:spPr>
        </p:pic>
      </p:grpSp>
    </p:spTree>
    <p:extLst>
      <p:ext uri="{BB962C8B-B14F-4D97-AF65-F5344CB8AC3E}">
        <p14:creationId xmlns:p14="http://schemas.microsoft.com/office/powerpoint/2010/main" val="40288275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rot="5400000">
            <a:off x="530929" y="-547829"/>
            <a:ext cx="620596" cy="1706880"/>
          </a:xfrm>
          <a:prstGeom prst="round2Same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2">
            <a:extLst>
              <a:ext uri="{FF2B5EF4-FFF2-40B4-BE49-F238E27FC236}">
                <a16:creationId xmlns="" xmlns:a16="http://schemas.microsoft.com/office/drawing/2014/main" id="{BC121A34-0222-434E-B474-F993EAD17634}"/>
              </a:ext>
            </a:extLst>
          </p:cNvPr>
          <p:cNvSpPr txBox="1">
            <a:spLocks noChangeArrowheads="1"/>
          </p:cNvSpPr>
          <p:nvPr/>
        </p:nvSpPr>
        <p:spPr bwMode="auto">
          <a:xfrm>
            <a:off x="203200" y="1"/>
            <a:ext cx="11105341"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sz="2800" dirty="0" smtClean="0">
                <a:ln>
                  <a:solidFill>
                    <a:srgbClr val="0070C0"/>
                  </a:solidFill>
                </a:ln>
                <a:solidFill>
                  <a:srgbClr val="0070C0"/>
                </a:solidFill>
                <a:latin typeface="Gill Sans MT" panose="020B0502020104020203" pitchFamily="34" charset="0"/>
              </a:rPr>
              <a:t>Management</a:t>
            </a:r>
            <a:r>
              <a:rPr lang="en-US" altLang="th-TH" sz="2400" dirty="0" smtClean="0">
                <a:solidFill>
                  <a:prstClr val="black"/>
                </a:solidFill>
                <a:latin typeface="Gill Sans MT" panose="020B0502020104020203" pitchFamily="34" charset="0"/>
              </a:rPr>
              <a:t> </a:t>
            </a:r>
            <a:r>
              <a:rPr lang="en-US" altLang="th-TH" sz="2200" dirty="0" smtClean="0">
                <a:solidFill>
                  <a:prstClr val="black"/>
                </a:solidFill>
                <a:latin typeface="Gill Sans MT" panose="020B0502020104020203" pitchFamily="34" charset="0"/>
              </a:rPr>
              <a:t>: Water </a:t>
            </a:r>
            <a:r>
              <a:rPr lang="en-US" altLang="th-TH" sz="2200" dirty="0">
                <a:solidFill>
                  <a:prstClr val="black"/>
                </a:solidFill>
                <a:latin typeface="Gill Sans MT" panose="020B0502020104020203" pitchFamily="34" charset="0"/>
              </a:rPr>
              <a:t>Resources </a:t>
            </a:r>
            <a:r>
              <a:rPr lang="en-US" altLang="th-TH" sz="2200" dirty="0" smtClean="0">
                <a:solidFill>
                  <a:prstClr val="black"/>
                </a:solidFill>
                <a:latin typeface="Gill Sans MT" panose="020B0502020104020203" pitchFamily="34" charset="0"/>
              </a:rPr>
              <a:t>Management Org.</a:t>
            </a:r>
            <a:endParaRPr lang="en-US" altLang="th-TH" sz="2200" dirty="0" smtClean="0">
              <a:solidFill>
                <a:prstClr val="black"/>
              </a:solidFill>
              <a:latin typeface="Gill Sans MT" panose="020B0502020104020203" pitchFamily="34" charset="0"/>
            </a:endParaRPr>
          </a:p>
        </p:txBody>
      </p:sp>
      <p:pic>
        <p:nvPicPr>
          <p:cNvPr id="24" name="Picture 1" descr="page1image1808544">
            <a:extLst>
              <a:ext uri="{FF2B5EF4-FFF2-40B4-BE49-F238E27FC236}">
                <a16:creationId xmlns=""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8542" y="15982"/>
            <a:ext cx="857941" cy="911497"/>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0185401" y="6306613"/>
            <a:ext cx="2012127"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4</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34" name="Picture 33">
            <a:extLst>
              <a:ext uri="{FF2B5EF4-FFF2-40B4-BE49-F238E27FC236}">
                <a16:creationId xmlns:a16="http://schemas.microsoft.com/office/drawing/2014/main" xmlns="" id="{DF3FF3B9-0C2A-2941-AA97-8837DDEE6106}"/>
              </a:ext>
            </a:extLst>
          </p:cNvPr>
          <p:cNvPicPr>
            <a:picLocks noChangeAspect="1"/>
          </p:cNvPicPr>
          <p:nvPr/>
        </p:nvPicPr>
        <p:blipFill>
          <a:blip r:embed="rId4"/>
          <a:stretch>
            <a:fillRect/>
          </a:stretch>
        </p:blipFill>
        <p:spPr>
          <a:xfrm>
            <a:off x="913224" y="3520865"/>
            <a:ext cx="4458344" cy="2325727"/>
          </a:xfrm>
          <a:prstGeom prst="rect">
            <a:avLst/>
          </a:prstGeom>
        </p:spPr>
      </p:pic>
      <p:graphicFrame>
        <p:nvGraphicFramePr>
          <p:cNvPr id="39" name="Diagram 38">
            <a:extLst>
              <a:ext uri="{FF2B5EF4-FFF2-40B4-BE49-F238E27FC236}">
                <a16:creationId xmlns:a16="http://schemas.microsoft.com/office/drawing/2014/main" xmlns="" id="{B5A2833C-85E9-6C4E-87E7-1DE447468754}"/>
              </a:ext>
            </a:extLst>
          </p:cNvPr>
          <p:cNvGraphicFramePr/>
          <p:nvPr>
            <p:extLst>
              <p:ext uri="{D42A27DB-BD31-4B8C-83A1-F6EECF244321}">
                <p14:modId xmlns:p14="http://schemas.microsoft.com/office/powerpoint/2010/main" val="666247261"/>
              </p:ext>
            </p:extLst>
          </p:nvPr>
        </p:nvGraphicFramePr>
        <p:xfrm>
          <a:off x="2508754" y="1454089"/>
          <a:ext cx="4326611" cy="27409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7" name="Picture 1" descr="page1image1808544">
            <a:extLst>
              <a:ext uri="{FF2B5EF4-FFF2-40B4-BE49-F238E27FC236}">
                <a16:creationId xmlns="" xmlns:a16="http://schemas.microsoft.com/office/drawing/2014/main"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078" y="1626652"/>
            <a:ext cx="1539101" cy="142659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1008542" y="1093595"/>
            <a:ext cx="5337269" cy="307777"/>
          </a:xfrm>
          <a:prstGeom prst="rect">
            <a:avLst/>
          </a:prstGeom>
          <a:noFill/>
          <a:ln>
            <a:noFill/>
          </a:ln>
        </p:spPr>
        <p:txBody>
          <a:bodyPr wrap="square" rtlCol="0" anchor="ctr">
            <a:spAutoFit/>
          </a:bodyPr>
          <a:lstStyle/>
          <a:p>
            <a:r>
              <a:rPr lang="en-US" sz="1400" dirty="0" smtClean="0">
                <a:ln>
                  <a:solidFill>
                    <a:srgbClr val="0070C0"/>
                  </a:solidFill>
                </a:ln>
                <a:solidFill>
                  <a:srgbClr val="0070C0"/>
                </a:solidFill>
                <a:cs typeface="TH SarabunPSK" pitchFamily="34" charset="-34"/>
                <a:sym typeface="Symbol"/>
              </a:rPr>
              <a:t></a:t>
            </a:r>
            <a:r>
              <a:rPr lang="en-US" sz="1400" dirty="0">
                <a:ln>
                  <a:solidFill>
                    <a:srgbClr val="0070C0"/>
                  </a:solidFill>
                </a:ln>
                <a:solidFill>
                  <a:srgbClr val="0070C0"/>
                </a:solidFill>
                <a:cs typeface="TH SarabunPSK" pitchFamily="34" charset="-34"/>
              </a:rPr>
              <a:t>  The National Water Resources </a:t>
            </a:r>
            <a:r>
              <a:rPr lang="en-US" sz="1400" dirty="0" smtClean="0">
                <a:ln>
                  <a:solidFill>
                    <a:srgbClr val="0070C0"/>
                  </a:solidFill>
                </a:ln>
                <a:solidFill>
                  <a:srgbClr val="0070C0"/>
                </a:solidFill>
                <a:cs typeface="TH SarabunPSK" pitchFamily="34" charset="-34"/>
              </a:rPr>
              <a:t>Committee</a:t>
            </a:r>
            <a:endParaRPr lang="en-US" sz="1400" dirty="0">
              <a:ln>
                <a:solidFill>
                  <a:srgbClr val="0070C0"/>
                </a:solidFill>
              </a:ln>
              <a:solidFill>
                <a:srgbClr val="0070C0"/>
              </a:solidFill>
              <a:cs typeface="TH SarabunPSK" pitchFamily="34" charset="-34"/>
            </a:endParaRPr>
          </a:p>
        </p:txBody>
      </p:sp>
      <p:pic>
        <p:nvPicPr>
          <p:cNvPr id="62" name="Picture 10" descr="à¸£à¸¹à¸à¸ à¸²à¸à¸à¸µà¹à¹à¸à¸µà¹à¸¢à¸§à¸à¹à¸­à¸"/>
          <p:cNvPicPr>
            <a:picLocks noChangeAspect="1" noChangeArrowheads="1"/>
          </p:cNvPicPr>
          <p:nvPr/>
        </p:nvPicPr>
        <p:blipFill>
          <a:blip r:embed="rId10" cstate="print"/>
          <a:srcRect/>
          <a:stretch>
            <a:fillRect/>
          </a:stretch>
        </p:blipFill>
        <p:spPr bwMode="auto">
          <a:xfrm>
            <a:off x="805725" y="956018"/>
            <a:ext cx="487680" cy="461724"/>
          </a:xfrm>
          <a:prstGeom prst="rect">
            <a:avLst/>
          </a:prstGeom>
          <a:ln>
            <a:noFill/>
          </a:ln>
          <a:effectLst>
            <a:outerShdw blurRad="50800" dist="38100" dir="18900000" algn="bl" rotWithShape="0">
              <a:schemeClr val="bg1">
                <a:alpha val="40000"/>
              </a:schemeClr>
            </a:outerShdw>
          </a:effectLst>
        </p:spPr>
      </p:pic>
      <p:sp>
        <p:nvSpPr>
          <p:cNvPr id="63" name="TextBox 62"/>
          <p:cNvSpPr txBox="1"/>
          <p:nvPr/>
        </p:nvSpPr>
        <p:spPr>
          <a:xfrm>
            <a:off x="818460" y="5962643"/>
            <a:ext cx="2121173" cy="307777"/>
          </a:xfrm>
          <a:prstGeom prst="rect">
            <a:avLst/>
          </a:prstGeom>
          <a:noFill/>
          <a:ln>
            <a:noFill/>
          </a:ln>
        </p:spPr>
        <p:txBody>
          <a:bodyPr wrap="square" rtlCol="0" anchor="ctr">
            <a:spAutoFit/>
          </a:bodyPr>
          <a:lstStyle/>
          <a:p>
            <a:r>
              <a:rPr lang="en-US" sz="1400" dirty="0" smtClean="0">
                <a:ln>
                  <a:solidFill>
                    <a:srgbClr val="0070C0"/>
                  </a:solidFill>
                </a:ln>
                <a:solidFill>
                  <a:srgbClr val="0070C0"/>
                </a:solidFill>
                <a:cs typeface="TH SarabunPSK" pitchFamily="34" charset="-34"/>
                <a:sym typeface="Symbol"/>
              </a:rPr>
              <a:t></a:t>
            </a:r>
            <a:r>
              <a:rPr lang="en-US" sz="1400" dirty="0">
                <a:ln>
                  <a:solidFill>
                    <a:srgbClr val="0070C0"/>
                  </a:solidFill>
                </a:ln>
                <a:solidFill>
                  <a:srgbClr val="0070C0"/>
                </a:solidFill>
                <a:cs typeface="TH SarabunPSK" pitchFamily="34" charset="-34"/>
              </a:rPr>
              <a:t>  </a:t>
            </a:r>
            <a:r>
              <a:rPr lang="en-US" sz="1400" dirty="0" smtClean="0">
                <a:ln>
                  <a:solidFill>
                    <a:srgbClr val="0070C0"/>
                  </a:solidFill>
                </a:ln>
                <a:solidFill>
                  <a:srgbClr val="0070C0"/>
                </a:solidFill>
                <a:cs typeface="TH SarabunPSK" pitchFamily="34" charset="-34"/>
              </a:rPr>
              <a:t>Operational Agency</a:t>
            </a:r>
            <a:endParaRPr lang="en-US" sz="1400" dirty="0">
              <a:ln>
                <a:solidFill>
                  <a:srgbClr val="0070C0"/>
                </a:solidFill>
              </a:ln>
              <a:solidFill>
                <a:srgbClr val="0070C0"/>
              </a:solidFill>
              <a:cs typeface="TH SarabunPSK" pitchFamily="34" charset="-34"/>
            </a:endParaRPr>
          </a:p>
        </p:txBody>
      </p:sp>
      <p:pic>
        <p:nvPicPr>
          <p:cNvPr id="64" name="รูปภาพ 49">
            <a:extLst>
              <a:ext uri="{FF2B5EF4-FFF2-40B4-BE49-F238E27FC236}">
                <a16:creationId xmlns:a16="http://schemas.microsoft.com/office/drawing/2014/main" xmlns="" id="{314C8388-54FB-4FEA-9AFE-B27F6587642F}"/>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19344" y="3430753"/>
            <a:ext cx="1979801" cy="1049687"/>
          </a:xfrm>
          <a:prstGeom prst="rect">
            <a:avLst/>
          </a:prstGeom>
        </p:spPr>
      </p:pic>
      <p:sp>
        <p:nvSpPr>
          <p:cNvPr id="5" name="Curved Left Arrow 4"/>
          <p:cNvSpPr/>
          <p:nvPr/>
        </p:nvSpPr>
        <p:spPr>
          <a:xfrm>
            <a:off x="5536788" y="3966760"/>
            <a:ext cx="799124" cy="1483968"/>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5" name="TextBox 64"/>
          <p:cNvSpPr txBox="1"/>
          <p:nvPr/>
        </p:nvSpPr>
        <p:spPr>
          <a:xfrm>
            <a:off x="6250786" y="3610142"/>
            <a:ext cx="2121173" cy="523220"/>
          </a:xfrm>
          <a:prstGeom prst="rect">
            <a:avLst/>
          </a:prstGeom>
          <a:noFill/>
          <a:ln>
            <a:noFill/>
          </a:ln>
        </p:spPr>
        <p:txBody>
          <a:bodyPr wrap="square" rtlCol="0" anchor="ctr">
            <a:spAutoFit/>
          </a:bodyPr>
          <a:lstStyle/>
          <a:p>
            <a:r>
              <a:rPr lang="en-US" sz="1400" dirty="0" smtClean="0">
                <a:ln>
                  <a:solidFill>
                    <a:srgbClr val="0070C0"/>
                  </a:solidFill>
                </a:ln>
                <a:solidFill>
                  <a:srgbClr val="0070C0"/>
                </a:solidFill>
                <a:cs typeface="TH SarabunPSK" pitchFamily="34" charset="-34"/>
                <a:sym typeface="Symbol"/>
              </a:rPr>
              <a:t>GIS operation </a:t>
            </a:r>
          </a:p>
          <a:p>
            <a:r>
              <a:rPr lang="en-US" sz="1400" dirty="0" smtClean="0">
                <a:ln>
                  <a:solidFill>
                    <a:srgbClr val="0070C0"/>
                  </a:solidFill>
                </a:ln>
                <a:solidFill>
                  <a:srgbClr val="0070C0"/>
                </a:solidFill>
                <a:cs typeface="TH SarabunPSK" pitchFamily="34" charset="-34"/>
                <a:sym typeface="Symbol"/>
              </a:rPr>
              <a:t>,Remote sensing support</a:t>
            </a:r>
            <a:endParaRPr lang="en-US" sz="1400" dirty="0">
              <a:ln>
                <a:solidFill>
                  <a:srgbClr val="0070C0"/>
                </a:solidFill>
              </a:ln>
              <a:solidFill>
                <a:srgbClr val="0070C0"/>
              </a:solidFill>
              <a:cs typeface="TH SarabunPSK" pitchFamily="34" charset="-34"/>
            </a:endParaRPr>
          </a:p>
        </p:txBody>
      </p:sp>
      <p:sp>
        <p:nvSpPr>
          <p:cNvPr id="6" name="Left-Right Arrow 5"/>
          <p:cNvSpPr/>
          <p:nvPr/>
        </p:nvSpPr>
        <p:spPr>
          <a:xfrm rot="1424341">
            <a:off x="6207481" y="2853784"/>
            <a:ext cx="1141606" cy="41379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006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2">
            <a:extLst>
              <a:ext uri="{FF2B5EF4-FFF2-40B4-BE49-F238E27FC236}">
                <a16:creationId xmlns="" xmlns:a16="http://schemas.microsoft.com/office/drawing/2014/main" id="{BC121A34-0222-434E-B474-F993EAD17634}"/>
              </a:ext>
            </a:extLst>
          </p:cNvPr>
          <p:cNvSpPr txBox="1">
            <a:spLocks noChangeArrowheads="1"/>
          </p:cNvSpPr>
          <p:nvPr/>
        </p:nvSpPr>
        <p:spPr bwMode="auto">
          <a:xfrm>
            <a:off x="156568" y="18974"/>
            <a:ext cx="11425832" cy="644807"/>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1800" dirty="0">
                <a:solidFill>
                  <a:prstClr val="black"/>
                </a:solidFill>
                <a:latin typeface="Gill Sans MT" panose="020B0502020104020203" pitchFamily="34" charset="0"/>
              </a:rPr>
              <a:t>Key </a:t>
            </a:r>
            <a:r>
              <a:rPr lang="en-US" altLang="th-TH" sz="1800" dirty="0" smtClean="0">
                <a:solidFill>
                  <a:prstClr val="black"/>
                </a:solidFill>
                <a:latin typeface="Gill Sans MT" panose="020B0502020104020203" pitchFamily="34" charset="0"/>
              </a:rPr>
              <a:t>Issues</a:t>
            </a:r>
            <a:r>
              <a:rPr lang="en-US" altLang="th-TH" sz="1800" dirty="0">
                <a:solidFill>
                  <a:prstClr val="black"/>
                </a:solidFill>
                <a:latin typeface="Gill Sans MT" panose="020B0502020104020203" pitchFamily="34" charset="0"/>
              </a:rPr>
              <a:t>:</a:t>
            </a:r>
            <a:endParaRPr lang="th-TH" altLang="th-TH" sz="1800" dirty="0" smtClean="0">
              <a:solidFill>
                <a:prstClr val="black"/>
              </a:solidFill>
              <a:latin typeface="Gill Sans MT" panose="020B0502020104020203" pitchFamily="34" charset="0"/>
            </a:endParaRPr>
          </a:p>
          <a:p>
            <a:pPr algn="l"/>
            <a:r>
              <a:rPr lang="en-US" altLang="th-TH" sz="1600" b="0" dirty="0" smtClean="0">
                <a:solidFill>
                  <a:prstClr val="black"/>
                </a:solidFill>
                <a:latin typeface="Gill Sans MT" panose="020B0502020104020203" pitchFamily="34" charset="0"/>
              </a:rPr>
              <a:t>Past </a:t>
            </a:r>
            <a:r>
              <a:rPr lang="en-US" altLang="th-TH" sz="1600" b="0" dirty="0" smtClean="0">
                <a:solidFill>
                  <a:prstClr val="black"/>
                </a:solidFill>
                <a:latin typeface="Gill Sans MT" panose="020B0502020104020203" pitchFamily="34" charset="0"/>
              </a:rPr>
              <a:t>experience : Extreme Flood</a:t>
            </a:r>
            <a:r>
              <a:rPr lang="en-US" altLang="th-TH" sz="1600" b="0" dirty="0">
                <a:solidFill>
                  <a:prstClr val="black"/>
                </a:solidFill>
                <a:latin typeface="Gill Sans MT" panose="020B0502020104020203" pitchFamily="34" charset="0"/>
              </a:rPr>
              <a:t> </a:t>
            </a:r>
            <a:r>
              <a:rPr lang="en-US" altLang="th-TH" sz="1600" b="0" dirty="0" smtClean="0">
                <a:solidFill>
                  <a:prstClr val="black"/>
                </a:solidFill>
                <a:latin typeface="Gill Sans MT" panose="020B0502020104020203" pitchFamily="34" charset="0"/>
              </a:rPr>
              <a:t>and </a:t>
            </a:r>
            <a:r>
              <a:rPr lang="en-US" altLang="th-TH" sz="1600" b="0" dirty="0" smtClean="0">
                <a:solidFill>
                  <a:prstClr val="black"/>
                </a:solidFill>
                <a:latin typeface="Gill Sans MT" panose="020B0502020104020203" pitchFamily="34" charset="0"/>
              </a:rPr>
              <a:t>Drought</a:t>
            </a:r>
            <a:endParaRPr lang="en-US" altLang="th-TH" sz="1600" b="0" dirty="0">
              <a:solidFill>
                <a:prstClr val="black"/>
              </a:solidFill>
              <a:latin typeface="Gill Sans MT" panose="020B0502020104020203" pitchFamily="34" charset="0"/>
            </a:endParaRPr>
          </a:p>
        </p:txBody>
      </p:sp>
      <p:grpSp>
        <p:nvGrpSpPr>
          <p:cNvPr id="30" name="Group 29"/>
          <p:cNvGrpSpPr/>
          <p:nvPr/>
        </p:nvGrpSpPr>
        <p:grpSpPr>
          <a:xfrm>
            <a:off x="5056" y="613719"/>
            <a:ext cx="12186944" cy="585156"/>
            <a:chOff x="3792" y="756594"/>
            <a:chExt cx="9140208" cy="585156"/>
          </a:xfrm>
        </p:grpSpPr>
        <p:sp>
          <p:nvSpPr>
            <p:cNvPr id="31" name="TextBox 30"/>
            <p:cNvSpPr txBox="1"/>
            <p:nvPr/>
          </p:nvSpPr>
          <p:spPr>
            <a:xfrm>
              <a:off x="3792" y="756594"/>
              <a:ext cx="6949440" cy="584776"/>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2" name="TextBox 31"/>
            <p:cNvSpPr txBox="1"/>
            <p:nvPr/>
          </p:nvSpPr>
          <p:spPr>
            <a:xfrm>
              <a:off x="8686800" y="756974"/>
              <a:ext cx="457200" cy="584776"/>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3" name="TextBox 32"/>
            <p:cNvSpPr txBox="1"/>
            <p:nvPr/>
          </p:nvSpPr>
          <p:spPr>
            <a:xfrm>
              <a:off x="6879077" y="756974"/>
              <a:ext cx="457200" cy="584776"/>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4" name="TextBox 33"/>
            <p:cNvSpPr txBox="1"/>
            <p:nvPr/>
          </p:nvSpPr>
          <p:spPr>
            <a:xfrm>
              <a:off x="7336277" y="756974"/>
              <a:ext cx="457200" cy="584776"/>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5" name="TextBox 34"/>
            <p:cNvSpPr txBox="1"/>
            <p:nvPr/>
          </p:nvSpPr>
          <p:spPr>
            <a:xfrm>
              <a:off x="7778228" y="756974"/>
              <a:ext cx="457200" cy="584776"/>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36" name="TextBox 35"/>
            <p:cNvSpPr txBox="1"/>
            <p:nvPr/>
          </p:nvSpPr>
          <p:spPr>
            <a:xfrm>
              <a:off x="8229600" y="756974"/>
              <a:ext cx="457200" cy="584776"/>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37" name="Picture 1" descr="page1image1808544">
            <a:extLst>
              <a:ext uri="{FF2B5EF4-FFF2-40B4-BE49-F238E27FC236}">
                <a16:creationId xmlns="" xmlns:a16="http://schemas.microsoft.com/office/drawing/2014/main" id="{BA2DCC22-99E3-1940-A32E-F117F13C14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8542" y="15983"/>
            <a:ext cx="857941"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0185401" y="6306613"/>
            <a:ext cx="2012127" cy="596266"/>
            <a:chOff x="7639050" y="6306613"/>
            <a:chExt cx="1509095" cy="596266"/>
          </a:xfrm>
        </p:grpSpPr>
        <p:sp>
          <p:nvSpPr>
            <p:cNvPr id="39"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0" name="Slide Number Placeholder 3">
              <a:extLst>
                <a:ext uri="{FF2B5EF4-FFF2-40B4-BE49-F238E27FC236}">
                  <a16:creationId xmlns="" xmlns:a16="http://schemas.microsoft.com/office/drawing/2014/main"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5</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pic>
        <p:nvPicPr>
          <p:cNvPr id="42" name="Picture 4" descr="à¸à¸¥à¸à¸²à¸£à¸à¹à¸à¸«à¸²à¸£à¸¹à¸à¸ à¸²à¸à¸ªà¸³à¸«à¸£à¸±à¸ flood Thailand"/>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35515" y="764704"/>
            <a:ext cx="3176580" cy="158694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à¸à¸¥à¸à¸²à¸£à¸à¹à¸à¸«à¸²à¸£à¸¹à¸à¸ à¸²à¸à¸ªà¸³à¸«à¸£à¸±à¸ flood Thailand"/>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218704" y="1127513"/>
            <a:ext cx="2469573" cy="13891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 xmlns:a16="http://schemas.microsoft.com/office/drawing/2014/main" id="{D0154E77-0127-F642-A59F-D3FDE2ABED07}"/>
              </a:ext>
            </a:extLst>
          </p:cNvPr>
          <p:cNvPicPr>
            <a:picLocks noChangeAspect="1"/>
          </p:cNvPicPr>
          <p:nvPr/>
        </p:nvPicPr>
        <p:blipFill>
          <a:blip r:embed="rId8"/>
          <a:stretch>
            <a:fillRect/>
          </a:stretch>
        </p:blipFill>
        <p:spPr>
          <a:xfrm>
            <a:off x="6162016" y="764704"/>
            <a:ext cx="3108960" cy="1554480"/>
          </a:xfrm>
          <a:prstGeom prst="rect">
            <a:avLst/>
          </a:prstGeom>
        </p:spPr>
      </p:pic>
      <p:pic>
        <p:nvPicPr>
          <p:cNvPr id="44" name="Picture 43">
            <a:extLst>
              <a:ext uri="{FF2B5EF4-FFF2-40B4-BE49-F238E27FC236}">
                <a16:creationId xmlns="" xmlns:a16="http://schemas.microsoft.com/office/drawing/2014/main" id="{5CD89E82-1597-0C47-AC24-604D15406A22}"/>
              </a:ext>
            </a:extLst>
          </p:cNvPr>
          <p:cNvPicPr>
            <a:picLocks noChangeAspect="1"/>
          </p:cNvPicPr>
          <p:nvPr/>
        </p:nvPicPr>
        <p:blipFill rotWithShape="1">
          <a:blip r:embed="rId9"/>
          <a:srcRect r="17224" b="9221"/>
          <a:stretch/>
        </p:blipFill>
        <p:spPr>
          <a:xfrm>
            <a:off x="9379560" y="947584"/>
            <a:ext cx="2507640" cy="1371600"/>
          </a:xfrm>
          <a:prstGeom prst="rect">
            <a:avLst/>
          </a:prstGeom>
        </p:spPr>
      </p:pic>
      <p:sp>
        <p:nvSpPr>
          <p:cNvPr id="46" name="TextBox 45"/>
          <p:cNvSpPr txBox="1"/>
          <p:nvPr/>
        </p:nvSpPr>
        <p:spPr>
          <a:xfrm>
            <a:off x="7995187" y="2691252"/>
            <a:ext cx="3742325" cy="646331"/>
          </a:xfrm>
          <a:prstGeom prst="rect">
            <a:avLst/>
          </a:prstGeom>
          <a:noFill/>
        </p:spPr>
        <p:txBody>
          <a:bodyPr wrap="square" rtlCol="0">
            <a:spAutoFit/>
          </a:bodyPr>
          <a:lstStyle/>
          <a:p>
            <a:r>
              <a:rPr lang="th-TH" sz="1800" b="1" dirty="0">
                <a:solidFill>
                  <a:srgbClr val="0070C0"/>
                </a:solidFill>
                <a:cs typeface="Arial" pitchFamily="34" charset="0"/>
              </a:rPr>
              <a:t>“</a:t>
            </a:r>
            <a:r>
              <a:rPr lang="en-US" sz="1800" b="1" dirty="0">
                <a:solidFill>
                  <a:srgbClr val="0070C0"/>
                </a:solidFill>
                <a:cs typeface="Arial" pitchFamily="34" charset="0"/>
              </a:rPr>
              <a:t>Average rainfall is 46% lower than normal</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sp>
        <p:nvSpPr>
          <p:cNvPr id="47" name="TextBox 46"/>
          <p:cNvSpPr txBox="1"/>
          <p:nvPr/>
        </p:nvSpPr>
        <p:spPr>
          <a:xfrm>
            <a:off x="7917720" y="3975283"/>
            <a:ext cx="4138000" cy="646331"/>
          </a:xfrm>
          <a:prstGeom prst="rect">
            <a:avLst/>
          </a:prstGeom>
          <a:noFill/>
        </p:spPr>
        <p:txBody>
          <a:bodyPr wrap="square" rtlCol="0">
            <a:spAutoFit/>
          </a:bodyPr>
          <a:lstStyle/>
          <a:p>
            <a:r>
              <a:rPr lang="th-TH" sz="1800" b="1" dirty="0">
                <a:solidFill>
                  <a:srgbClr val="0070C0"/>
                </a:solidFill>
                <a:cs typeface="Arial" pitchFamily="34" charset="0"/>
              </a:rPr>
              <a:t>“</a:t>
            </a:r>
            <a:r>
              <a:rPr lang="en-US" sz="1800" b="1" dirty="0">
                <a:solidFill>
                  <a:srgbClr val="0070C0"/>
                </a:solidFill>
                <a:cs typeface="Arial" pitchFamily="34" charset="0"/>
              </a:rPr>
              <a:t>Water levels at 45% of whole reservoirs capacity</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pic>
        <p:nvPicPr>
          <p:cNvPr id="48" name="Picture 47">
            <a:extLst>
              <a:ext uri="{FF2B5EF4-FFF2-40B4-BE49-F238E27FC236}">
                <a16:creationId xmlns="" xmlns:a16="http://schemas.microsoft.com/office/drawing/2014/main" id="{5F137103-072E-A547-B811-A3B00B48FDC0}"/>
              </a:ext>
            </a:extLst>
          </p:cNvPr>
          <p:cNvPicPr>
            <a:picLocks noChangeAspect="1"/>
          </p:cNvPicPr>
          <p:nvPr/>
        </p:nvPicPr>
        <p:blipFill>
          <a:blip r:embed="rId10"/>
          <a:stretch>
            <a:fillRect/>
          </a:stretch>
        </p:blipFill>
        <p:spPr>
          <a:xfrm>
            <a:off x="6307092" y="2511734"/>
            <a:ext cx="957413" cy="718060"/>
          </a:xfrm>
          <a:prstGeom prst="rect">
            <a:avLst/>
          </a:prstGeom>
        </p:spPr>
      </p:pic>
      <p:pic>
        <p:nvPicPr>
          <p:cNvPr id="49" name="Picture 48">
            <a:extLst>
              <a:ext uri="{FF2B5EF4-FFF2-40B4-BE49-F238E27FC236}">
                <a16:creationId xmlns="" xmlns:a16="http://schemas.microsoft.com/office/drawing/2014/main" id="{2484EB69-341A-674A-90A1-05736A9A316F}"/>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249033" y="3866307"/>
            <a:ext cx="1073532" cy="805149"/>
          </a:xfrm>
          <a:prstGeom prst="rect">
            <a:avLst/>
          </a:prstGeom>
        </p:spPr>
      </p:pic>
      <p:pic>
        <p:nvPicPr>
          <p:cNvPr id="50" name="Picture 49">
            <a:extLst>
              <a:ext uri="{FF2B5EF4-FFF2-40B4-BE49-F238E27FC236}">
                <a16:creationId xmlns="" xmlns:a16="http://schemas.microsoft.com/office/drawing/2014/main" id="{DE8D2E16-CD9F-C240-BE41-9F922FFDB7C1}"/>
              </a:ext>
            </a:extLst>
          </p:cNvPr>
          <p:cNvPicPr>
            <a:picLocks noChangeAspect="1"/>
          </p:cNvPicPr>
          <p:nvPr/>
        </p:nvPicPr>
        <p:blipFill>
          <a:blip r:embed="rId12"/>
          <a:stretch>
            <a:fillRect/>
          </a:stretch>
        </p:blipFill>
        <p:spPr>
          <a:xfrm>
            <a:off x="6331798" y="5315821"/>
            <a:ext cx="907999" cy="680999"/>
          </a:xfrm>
          <a:prstGeom prst="rect">
            <a:avLst/>
          </a:prstGeom>
        </p:spPr>
      </p:pic>
      <p:sp>
        <p:nvSpPr>
          <p:cNvPr id="51" name="TextBox 50">
            <a:extLst>
              <a:ext uri="{FF2B5EF4-FFF2-40B4-BE49-F238E27FC236}">
                <a16:creationId xmlns="" xmlns:a16="http://schemas.microsoft.com/office/drawing/2014/main" id="{7FA5723D-2C0A-EB48-838D-DF059913B3BF}"/>
              </a:ext>
            </a:extLst>
          </p:cNvPr>
          <p:cNvSpPr txBox="1"/>
          <p:nvPr/>
        </p:nvSpPr>
        <p:spPr>
          <a:xfrm>
            <a:off x="5413937" y="3152340"/>
            <a:ext cx="2917107" cy="523220"/>
          </a:xfrm>
          <a:prstGeom prst="rect">
            <a:avLst/>
          </a:prstGeom>
          <a:noFill/>
        </p:spPr>
        <p:txBody>
          <a:bodyPr wrap="square" rtlCol="0">
            <a:spAutoFit/>
          </a:bodyPr>
          <a:lstStyle/>
          <a:p>
            <a:pPr algn="ctr"/>
            <a:r>
              <a:rPr lang="en-US" sz="1400" b="1" dirty="0">
                <a:solidFill>
                  <a:srgbClr val="E7E6E6">
                    <a:lumMod val="50000"/>
                  </a:srgbClr>
                </a:solidFill>
              </a:rPr>
              <a:t>Meteorological </a:t>
            </a:r>
          </a:p>
          <a:p>
            <a:pPr algn="ctr"/>
            <a:r>
              <a:rPr lang="en-US" sz="1400" b="1" dirty="0">
                <a:solidFill>
                  <a:srgbClr val="E7E6E6">
                    <a:lumMod val="50000"/>
                  </a:srgbClr>
                </a:solidFill>
              </a:rPr>
              <a:t>drought</a:t>
            </a:r>
          </a:p>
        </p:txBody>
      </p:sp>
      <p:sp>
        <p:nvSpPr>
          <p:cNvPr id="52" name="TextBox 51">
            <a:extLst>
              <a:ext uri="{FF2B5EF4-FFF2-40B4-BE49-F238E27FC236}">
                <a16:creationId xmlns="" xmlns:a16="http://schemas.microsoft.com/office/drawing/2014/main" id="{6D7DA6B7-38A3-BF44-8D8B-9878AE8E859E}"/>
              </a:ext>
            </a:extLst>
          </p:cNvPr>
          <p:cNvSpPr txBox="1"/>
          <p:nvPr/>
        </p:nvSpPr>
        <p:spPr>
          <a:xfrm>
            <a:off x="5460309" y="4636458"/>
            <a:ext cx="2651915" cy="523220"/>
          </a:xfrm>
          <a:prstGeom prst="rect">
            <a:avLst/>
          </a:prstGeom>
          <a:noFill/>
        </p:spPr>
        <p:txBody>
          <a:bodyPr wrap="square" rtlCol="0">
            <a:spAutoFit/>
          </a:bodyPr>
          <a:lstStyle/>
          <a:p>
            <a:pPr algn="ctr"/>
            <a:r>
              <a:rPr lang="en-US" sz="1400" b="1" dirty="0">
                <a:solidFill>
                  <a:srgbClr val="E7E6E6">
                    <a:lumMod val="50000"/>
                  </a:srgbClr>
                </a:solidFill>
              </a:rPr>
              <a:t>Hydrological</a:t>
            </a:r>
          </a:p>
          <a:p>
            <a:pPr algn="ctr"/>
            <a:r>
              <a:rPr lang="en-US" sz="1400" b="1" dirty="0">
                <a:solidFill>
                  <a:srgbClr val="E7E6E6">
                    <a:lumMod val="50000"/>
                  </a:srgbClr>
                </a:solidFill>
              </a:rPr>
              <a:t>drought</a:t>
            </a:r>
          </a:p>
        </p:txBody>
      </p:sp>
      <p:sp>
        <p:nvSpPr>
          <p:cNvPr id="53" name="TextBox 52">
            <a:extLst>
              <a:ext uri="{FF2B5EF4-FFF2-40B4-BE49-F238E27FC236}">
                <a16:creationId xmlns="" xmlns:a16="http://schemas.microsoft.com/office/drawing/2014/main" id="{AE60033D-D28C-CF40-99C1-9D06E15D6ABC}"/>
              </a:ext>
            </a:extLst>
          </p:cNvPr>
          <p:cNvSpPr txBox="1"/>
          <p:nvPr/>
        </p:nvSpPr>
        <p:spPr>
          <a:xfrm>
            <a:off x="5327243" y="6126387"/>
            <a:ext cx="2917107" cy="523220"/>
          </a:xfrm>
          <a:prstGeom prst="rect">
            <a:avLst/>
          </a:prstGeom>
          <a:noFill/>
        </p:spPr>
        <p:txBody>
          <a:bodyPr wrap="square" rtlCol="0">
            <a:spAutoFit/>
          </a:bodyPr>
          <a:lstStyle/>
          <a:p>
            <a:pPr algn="ctr"/>
            <a:r>
              <a:rPr lang="en-US" sz="1400" b="1" dirty="0">
                <a:solidFill>
                  <a:srgbClr val="E7E6E6">
                    <a:lumMod val="50000"/>
                  </a:srgbClr>
                </a:solidFill>
              </a:rPr>
              <a:t>Agricultural</a:t>
            </a:r>
          </a:p>
          <a:p>
            <a:pPr algn="ctr"/>
            <a:r>
              <a:rPr lang="en-US" sz="1400" b="1" dirty="0">
                <a:solidFill>
                  <a:srgbClr val="E7E6E6">
                    <a:lumMod val="50000"/>
                  </a:srgbClr>
                </a:solidFill>
              </a:rPr>
              <a:t>drought</a:t>
            </a:r>
          </a:p>
        </p:txBody>
      </p:sp>
      <p:sp>
        <p:nvSpPr>
          <p:cNvPr id="57" name="TextBox 56">
            <a:extLst>
              <a:ext uri="{FF2B5EF4-FFF2-40B4-BE49-F238E27FC236}">
                <a16:creationId xmlns="" xmlns:a16="http://schemas.microsoft.com/office/drawing/2014/main" id="{2863020D-2C3A-274C-B5CA-B8C6FD59C04E}"/>
              </a:ext>
            </a:extLst>
          </p:cNvPr>
          <p:cNvSpPr txBox="1"/>
          <p:nvPr/>
        </p:nvSpPr>
        <p:spPr>
          <a:xfrm>
            <a:off x="7716497" y="5452018"/>
            <a:ext cx="4481031" cy="923330"/>
          </a:xfrm>
          <a:prstGeom prst="rect">
            <a:avLst/>
          </a:prstGeom>
          <a:noFill/>
        </p:spPr>
        <p:txBody>
          <a:bodyPr wrap="square" rtlCol="0">
            <a:spAutoFit/>
          </a:bodyPr>
          <a:lstStyle/>
          <a:p>
            <a:pPr marL="98425" indent="-98425"/>
            <a:r>
              <a:rPr lang="th-TH" sz="1800" b="1" dirty="0">
                <a:solidFill>
                  <a:srgbClr val="0070C0"/>
                </a:solidFill>
                <a:cs typeface="Arial" pitchFamily="34" charset="0"/>
              </a:rPr>
              <a:t>“</a:t>
            </a:r>
            <a:r>
              <a:rPr lang="en-US" sz="1800" b="1" dirty="0">
                <a:solidFill>
                  <a:srgbClr val="0070C0"/>
                </a:solidFill>
                <a:cs typeface="Arial" pitchFamily="34" charset="0"/>
              </a:rPr>
              <a:t>Rain-fed rice plantations is suffering in the major basin </a:t>
            </a:r>
            <a:r>
              <a:rPr lang="en-US" sz="1800" b="1" dirty="0" smtClean="0">
                <a:solidFill>
                  <a:srgbClr val="0070C0"/>
                </a:solidFill>
                <a:cs typeface="Arial" pitchFamily="34" charset="0"/>
              </a:rPr>
              <a:t/>
            </a:r>
            <a:br>
              <a:rPr lang="en-US" sz="1800" b="1" dirty="0" smtClean="0">
                <a:solidFill>
                  <a:srgbClr val="0070C0"/>
                </a:solidFill>
                <a:cs typeface="Arial" pitchFamily="34" charset="0"/>
              </a:rPr>
            </a:br>
            <a:r>
              <a:rPr lang="en-US" sz="1800" b="1" dirty="0" smtClean="0">
                <a:solidFill>
                  <a:srgbClr val="0070C0"/>
                </a:solidFill>
                <a:cs typeface="Arial" pitchFamily="34" charset="0"/>
              </a:rPr>
              <a:t>i.e</a:t>
            </a:r>
            <a:r>
              <a:rPr lang="en-US" sz="1800" b="1" dirty="0">
                <a:solidFill>
                  <a:srgbClr val="0070C0"/>
                </a:solidFill>
                <a:cs typeface="Arial" pitchFamily="34" charset="0"/>
              </a:rPr>
              <a:t>. Chao Phraya river basin</a:t>
            </a:r>
            <a:r>
              <a:rPr lang="th-TH" sz="1800" b="1" dirty="0">
                <a:solidFill>
                  <a:srgbClr val="0070C0"/>
                </a:solidFill>
                <a:cs typeface="Arial" pitchFamily="34" charset="0"/>
              </a:rPr>
              <a:t>”</a:t>
            </a:r>
            <a:endParaRPr lang="th-TH" sz="1800" b="1" dirty="0">
              <a:solidFill>
                <a:srgbClr val="0070C0"/>
              </a:solidFill>
              <a:cs typeface="DSN ThaiRat" panose="00000400000000000000" pitchFamily="2" charset="-34"/>
            </a:endParaRPr>
          </a:p>
        </p:txBody>
      </p:sp>
      <p:pic>
        <p:nvPicPr>
          <p:cNvPr id="58" name="Picture 9" descr="ผลการค้นหารูปภาพสำหรับ money icon"/>
          <p:cNvPicPr>
            <a:picLocks noChangeAspect="1" noChangeArrowheads="1"/>
          </p:cNvPicPr>
          <p:nvPr/>
        </p:nvPicPr>
        <p:blipFill>
          <a:blip r:embed="rId13" cstate="print">
            <a:clrChange>
              <a:clrFrom>
                <a:srgbClr val="000000">
                  <a:alpha val="0"/>
                </a:srgbClr>
              </a:clrFrom>
              <a:clrTo>
                <a:srgbClr val="000000">
                  <a:alpha val="0"/>
                </a:srgbClr>
              </a:clrTo>
            </a:clrChange>
          </a:blip>
          <a:srcRect/>
          <a:stretch>
            <a:fillRect/>
          </a:stretch>
        </p:blipFill>
        <p:spPr bwMode="auto">
          <a:xfrm>
            <a:off x="226427" y="4581128"/>
            <a:ext cx="853440" cy="640080"/>
          </a:xfrm>
          <a:prstGeom prst="rect">
            <a:avLst/>
          </a:prstGeom>
          <a:ln>
            <a:noFill/>
          </a:ln>
          <a:effectLst>
            <a:outerShdw blurRad="50800" dist="38100" dir="18900000" algn="bl" rotWithShape="0">
              <a:schemeClr val="bg1">
                <a:alpha val="40000"/>
              </a:schemeClr>
            </a:outerShdw>
          </a:effectLst>
        </p:spPr>
      </p:pic>
      <p:pic>
        <p:nvPicPr>
          <p:cNvPr id="1028" name="Picture 4" descr="à¸£à¸¹à¸à¸ à¸²à¸à¸à¸µà¹à¹à¸à¸µà¹à¸¢à¸§à¸à¹à¸­à¸"/>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6427" y="3645024"/>
            <a:ext cx="85344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à¸à¸¥à¸à¸²à¸£à¸à¹à¸à¸«à¸²à¸£à¸¹à¸à¸ à¸²à¸à¸ªà¸³à¸«à¸£à¸±à¸ icon GD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6427" y="5519244"/>
            <a:ext cx="853440"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à¸à¸¥à¸à¸²à¸£à¸à¹à¸à¸«à¸²à¸£à¸¹à¸à¸ à¸²à¸à¸ªà¸³à¸«à¸£à¸±à¸ icon people"/>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5000" b="49846" l="5000" r="50231"/>
                    </a14:imgEffect>
                  </a14:imgLayer>
                </a14:imgProps>
              </a:ext>
              <a:ext uri="{28A0092B-C50C-407E-A947-70E740481C1C}">
                <a14:useLocalDpi xmlns:a14="http://schemas.microsoft.com/office/drawing/2010/main" val="0"/>
              </a:ext>
            </a:extLst>
          </a:blip>
          <a:srcRect r="50000" b="50000"/>
          <a:stretch/>
        </p:blipFill>
        <p:spPr bwMode="auto">
          <a:xfrm>
            <a:off x="47328" y="2590990"/>
            <a:ext cx="1097280" cy="82296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212144" y="3810526"/>
            <a:ext cx="5036887"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a:solidFill>
                  <a:srgbClr val="002060"/>
                </a:solidFill>
                <a:cs typeface="Arial" pitchFamily="34" charset="0"/>
              </a:rPr>
              <a:t>Impacted of  </a:t>
            </a:r>
            <a:r>
              <a:rPr lang="en-US" sz="1600" b="1" dirty="0" smtClean="0">
                <a:solidFill>
                  <a:srgbClr val="002060"/>
                </a:solidFill>
                <a:cs typeface="Arial" pitchFamily="34" charset="0"/>
              </a:rPr>
              <a:t>4.04 Million </a:t>
            </a:r>
            <a:r>
              <a:rPr lang="en-US" sz="1600" b="1" dirty="0">
                <a:solidFill>
                  <a:srgbClr val="002060"/>
                </a:solidFill>
                <a:cs typeface="Arial" pitchFamily="34" charset="0"/>
              </a:rPr>
              <a:t>households </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0" name="TextBox 59"/>
          <p:cNvSpPr txBox="1"/>
          <p:nvPr/>
        </p:nvSpPr>
        <p:spPr>
          <a:xfrm>
            <a:off x="1214236" y="5682734"/>
            <a:ext cx="5034795"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a:solidFill>
                  <a:srgbClr val="002060"/>
                </a:solidFill>
                <a:cs typeface="Arial" pitchFamily="34" charset="0"/>
              </a:rPr>
              <a:t>GDP revised down from 2.6 </a:t>
            </a:r>
            <a:r>
              <a:rPr lang="en-US" sz="1600" b="1" dirty="0" smtClean="0">
                <a:solidFill>
                  <a:srgbClr val="002060"/>
                </a:solidFill>
                <a:cs typeface="Arial" pitchFamily="34" charset="0"/>
              </a:rPr>
              <a:t>% </a:t>
            </a:r>
            <a:r>
              <a:rPr lang="en-US" sz="1600" b="1" dirty="0">
                <a:solidFill>
                  <a:srgbClr val="002060"/>
                </a:solidFill>
                <a:cs typeface="Arial" pitchFamily="34" charset="0"/>
              </a:rPr>
              <a:t>to 1.0 </a:t>
            </a:r>
            <a:r>
              <a:rPr lang="en-US" sz="1600" b="1" dirty="0" smtClean="0">
                <a:solidFill>
                  <a:srgbClr val="002060"/>
                </a:solidFill>
                <a:cs typeface="Arial" pitchFamily="34" charset="0"/>
              </a:rPr>
              <a:t>%</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1" name="Rectangle 60">
            <a:extLst>
              <a:ext uri="{FF2B5EF4-FFF2-40B4-BE49-F238E27FC236}">
                <a16:creationId xmlns="" xmlns:a16="http://schemas.microsoft.com/office/drawing/2014/main" id="{9E47BED1-DF1C-7047-B26F-2447FB029F8C}"/>
              </a:ext>
            </a:extLst>
          </p:cNvPr>
          <p:cNvSpPr/>
          <p:nvPr/>
        </p:nvSpPr>
        <p:spPr>
          <a:xfrm>
            <a:off x="143339" y="6519447"/>
            <a:ext cx="2989646" cy="307777"/>
          </a:xfrm>
          <a:prstGeom prst="rect">
            <a:avLst/>
          </a:prstGeom>
        </p:spPr>
        <p:txBody>
          <a:bodyPr wrap="none">
            <a:spAutoFit/>
          </a:bodyPr>
          <a:lstStyle/>
          <a:p>
            <a:r>
              <a:rPr lang="en-US" sz="1400" i="1" dirty="0">
                <a:solidFill>
                  <a:prstClr val="black">
                    <a:lumMod val="50000"/>
                    <a:lumOff val="50000"/>
                  </a:prstClr>
                </a:solidFill>
              </a:rPr>
              <a:t>Source: </a:t>
            </a:r>
            <a:r>
              <a:rPr lang="en-US" sz="1400" i="1" dirty="0" smtClean="0">
                <a:solidFill>
                  <a:prstClr val="black">
                    <a:lumMod val="50000"/>
                    <a:lumOff val="50000"/>
                  </a:prstClr>
                </a:solidFill>
              </a:rPr>
              <a:t>Bank of Thailand /World Bank</a:t>
            </a:r>
            <a:endParaRPr lang="en-US" sz="1400" i="1" dirty="0">
              <a:solidFill>
                <a:prstClr val="black">
                  <a:lumMod val="50000"/>
                  <a:lumOff val="50000"/>
                </a:prstClr>
              </a:solidFill>
            </a:endParaRPr>
          </a:p>
        </p:txBody>
      </p:sp>
      <p:sp>
        <p:nvSpPr>
          <p:cNvPr id="62" name="TextBox 61"/>
          <p:cNvSpPr txBox="1"/>
          <p:nvPr/>
        </p:nvSpPr>
        <p:spPr>
          <a:xfrm>
            <a:off x="1238445" y="2924944"/>
            <a:ext cx="4761545"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a:solidFill>
                  <a:srgbClr val="002060"/>
                </a:solidFill>
                <a:cs typeface="Arial" pitchFamily="34" charset="0"/>
              </a:rPr>
              <a:t>Impacted of  </a:t>
            </a:r>
            <a:r>
              <a:rPr lang="en-US" sz="1600" b="1" dirty="0" smtClean="0">
                <a:solidFill>
                  <a:srgbClr val="002060"/>
                </a:solidFill>
                <a:cs typeface="Arial" pitchFamily="34" charset="0"/>
              </a:rPr>
              <a:t>13.43 Million people </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
        <p:nvSpPr>
          <p:cNvPr id="63" name="TextBox 62"/>
          <p:cNvSpPr txBox="1"/>
          <p:nvPr/>
        </p:nvSpPr>
        <p:spPr>
          <a:xfrm>
            <a:off x="1199456" y="4746630"/>
            <a:ext cx="4800533" cy="338554"/>
          </a:xfrm>
          <a:prstGeom prst="rect">
            <a:avLst/>
          </a:prstGeom>
          <a:noFill/>
        </p:spPr>
        <p:txBody>
          <a:bodyPr wrap="square" rtlCol="0">
            <a:spAutoFit/>
          </a:bodyPr>
          <a:lstStyle/>
          <a:p>
            <a:r>
              <a:rPr lang="th-TH" sz="1600" b="1" dirty="0" smtClean="0">
                <a:solidFill>
                  <a:srgbClr val="002060"/>
                </a:solidFill>
                <a:cs typeface="Arial" pitchFamily="34" charset="0"/>
              </a:rPr>
              <a:t>“</a:t>
            </a:r>
            <a:r>
              <a:rPr lang="en-US" sz="1600" b="1" dirty="0" smtClean="0">
                <a:solidFill>
                  <a:srgbClr val="002060"/>
                </a:solidFill>
                <a:cs typeface="Arial" pitchFamily="34" charset="0"/>
              </a:rPr>
              <a:t>Damage </a:t>
            </a:r>
            <a:r>
              <a:rPr lang="en-US" sz="1600" b="1" dirty="0">
                <a:solidFill>
                  <a:srgbClr val="002060"/>
                </a:solidFill>
                <a:cs typeface="Arial" pitchFamily="34" charset="0"/>
              </a:rPr>
              <a:t>cost  THB 1,440 billion</a:t>
            </a:r>
            <a:r>
              <a:rPr lang="th-TH" sz="1600" b="1" dirty="0" smtClean="0">
                <a:solidFill>
                  <a:srgbClr val="002060"/>
                </a:solidFill>
                <a:cs typeface="Arial" pitchFamily="34" charset="0"/>
              </a:rPr>
              <a:t>”</a:t>
            </a:r>
            <a:endParaRPr lang="th-TH" sz="1600" b="1" dirty="0">
              <a:solidFill>
                <a:srgbClr val="002060"/>
              </a:solidFill>
              <a:cs typeface="DSN ThaiRat" panose="00000400000000000000" pitchFamily="2" charset="-34"/>
            </a:endParaRPr>
          </a:p>
        </p:txBody>
      </p:sp>
    </p:spTree>
    <p:extLst>
      <p:ext uri="{BB962C8B-B14F-4D97-AF65-F5344CB8AC3E}">
        <p14:creationId xmlns:p14="http://schemas.microsoft.com/office/powerpoint/2010/main" val="17723671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A29676-89DB-473E-8770-464BDB022806}"/>
              </a:ext>
            </a:extLst>
          </p:cNvPr>
          <p:cNvSpPr>
            <a:spLocks noGrp="1"/>
          </p:cNvSpPr>
          <p:nvPr>
            <p:ph type="title"/>
          </p:nvPr>
        </p:nvSpPr>
        <p:spPr/>
        <p:txBody>
          <a:bodyPr/>
          <a:lstStyle/>
          <a:p>
            <a:pPr algn="r"/>
            <a:r>
              <a:rPr lang="en-US" dirty="0"/>
              <a:t>Key Issues</a:t>
            </a:r>
          </a:p>
        </p:txBody>
      </p:sp>
      <p:sp>
        <p:nvSpPr>
          <p:cNvPr id="3" name="Content Placeholder 2">
            <a:extLst>
              <a:ext uri="{FF2B5EF4-FFF2-40B4-BE49-F238E27FC236}">
                <a16:creationId xmlns:a16="http://schemas.microsoft.com/office/drawing/2014/main" xmlns="" id="{943158C7-7A32-46F9-ADBA-0A3D3FD1E23A}"/>
              </a:ext>
            </a:extLst>
          </p:cNvPr>
          <p:cNvSpPr>
            <a:spLocks noGrp="1"/>
          </p:cNvSpPr>
          <p:nvPr>
            <p:ph idx="1"/>
          </p:nvPr>
        </p:nvSpPr>
        <p:spPr>
          <a:xfrm>
            <a:off x="838200" y="1525976"/>
            <a:ext cx="10515600" cy="4351338"/>
          </a:xfrm>
        </p:spPr>
        <p:txBody>
          <a:bodyPr>
            <a:normAutofit fontScale="85000" lnSpcReduction="20000"/>
          </a:bodyPr>
          <a:lstStyle/>
          <a:p>
            <a:r>
              <a:rPr lang="en-US" dirty="0"/>
              <a:t>In 2011, the Great Flood suffered of around 800 lives and over $45 billion in damages</a:t>
            </a:r>
          </a:p>
          <a:p>
            <a:r>
              <a:rPr lang="en-US" dirty="0"/>
              <a:t>In 2013, Thailand has recently embarked on an ambitious water management program ($11.7 billion), consisting of 9 modules including new dam and reservoir construction, watercourse management (river embankments), and a flood forecasting system.</a:t>
            </a:r>
          </a:p>
          <a:p>
            <a:r>
              <a:rPr lang="en-US" dirty="0"/>
              <a:t>Accurate knowledge of spatial-topology</a:t>
            </a:r>
            <a:r>
              <a:rPr lang="th-TH" dirty="0"/>
              <a:t> </a:t>
            </a:r>
            <a:r>
              <a:rPr lang="en-US" dirty="0"/>
              <a:t>are essential elements in determining flood forecasting, flood hazard mapping and water course planning : For example </a:t>
            </a:r>
          </a:p>
          <a:p>
            <a:pPr lvl="2"/>
            <a:r>
              <a:rPr lang="en-US" dirty="0"/>
              <a:t>comprehensive elevation mapping,</a:t>
            </a:r>
            <a:endParaRPr lang="th-TH" dirty="0"/>
          </a:p>
          <a:p>
            <a:pPr lvl="2"/>
            <a:r>
              <a:rPr lang="en-US" dirty="0"/>
              <a:t>the reservoir and dam depths for water volume calculations, </a:t>
            </a:r>
            <a:endParaRPr lang="th-TH" dirty="0"/>
          </a:p>
          <a:p>
            <a:pPr lvl="2"/>
            <a:r>
              <a:rPr lang="en-US" dirty="0"/>
              <a:t>river basin mapping, </a:t>
            </a:r>
            <a:endParaRPr lang="th-TH" dirty="0"/>
          </a:p>
          <a:p>
            <a:pPr lvl="2"/>
            <a:r>
              <a:rPr lang="en-US" dirty="0"/>
              <a:t>silting and dredging activities, </a:t>
            </a:r>
            <a:endParaRPr lang="th-TH" dirty="0"/>
          </a:p>
          <a:p>
            <a:pPr lvl="2"/>
            <a:r>
              <a:rPr lang="en-US" dirty="0"/>
              <a:t>and inland water retention and </a:t>
            </a:r>
            <a:endParaRPr lang="th-TH" dirty="0"/>
          </a:p>
          <a:p>
            <a:pPr lvl="2"/>
            <a:r>
              <a:rPr lang="en-US" dirty="0"/>
              <a:t>soil moisture content </a:t>
            </a:r>
          </a:p>
          <a:p>
            <a:pPr lvl="2"/>
            <a:r>
              <a:rPr lang="en-US" dirty="0" err="1"/>
              <a:t>etc</a:t>
            </a:r>
            <a:endParaRPr lang="th-TH" dirty="0"/>
          </a:p>
          <a:p>
            <a:pPr lvl="2"/>
            <a:endParaRPr lang="th-TH" dirty="0"/>
          </a:p>
        </p:txBody>
      </p:sp>
    </p:spTree>
    <p:extLst>
      <p:ext uri="{BB962C8B-B14F-4D97-AF65-F5344CB8AC3E}">
        <p14:creationId xmlns:p14="http://schemas.microsoft.com/office/powerpoint/2010/main" val="11267588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2">
            <a:extLst>
              <a:ext uri="{FF2B5EF4-FFF2-40B4-BE49-F238E27FC236}">
                <a16:creationId xmlns:a16="http://schemas.microsoft.com/office/drawing/2014/main" xmlns="" id="{BC121A34-0222-434E-B474-F993EAD17634}"/>
              </a:ext>
            </a:extLst>
          </p:cNvPr>
          <p:cNvSpPr txBox="1">
            <a:spLocks noChangeArrowheads="1"/>
          </p:cNvSpPr>
          <p:nvPr/>
        </p:nvSpPr>
        <p:spPr bwMode="auto">
          <a:xfrm>
            <a:off x="203200" y="1"/>
            <a:ext cx="11105341" cy="659439"/>
          </a:xfrm>
          <a:prstGeom prst="rect">
            <a:avLst/>
          </a:prstGeom>
          <a:noFill/>
          <a:ln w="9525">
            <a:noFill/>
            <a:miter lim="800000"/>
            <a:headEnd/>
            <a:tailEnd/>
          </a:ln>
          <a:effectLst/>
          <a:extLst/>
        </p:spPr>
        <p:txBody>
          <a:bodyPr lIns="91436" tIns="45718" rIns="91436" bIns="45718" anchor="ctr"/>
          <a:lstStyle>
            <a:defPPr>
              <a:defRPr lang="th-TH"/>
            </a:defPPr>
            <a:lvl1pPr algn="ctr" defTabSz="1219170" eaLnBrk="0" fontAlgn="base" hangingPunct="0">
              <a:spcBef>
                <a:spcPct val="0"/>
              </a:spcBef>
              <a:spcAft>
                <a:spcPct val="0"/>
              </a:spcAft>
              <a:defRPr sz="3200" b="1">
                <a:solidFill>
                  <a:prstClr val="white"/>
                </a:solidFill>
                <a:latin typeface="TH SarabunPSK" panose="020B0500040200020003" pitchFamily="34" charset="-34"/>
                <a:ea typeface="Calibri" panose="020F0502020204030204" pitchFamily="34" charset="0"/>
                <a:cs typeface="TH SarabunPSK" panose="020B0500040200020003" pitchFamily="34" charset="-34"/>
              </a:defRPr>
            </a:lvl1pPr>
          </a:lstStyle>
          <a:p>
            <a:pPr algn="l"/>
            <a:r>
              <a:rPr lang="en-US" altLang="th-TH" sz="2400" dirty="0">
                <a:solidFill>
                  <a:prstClr val="black"/>
                </a:solidFill>
                <a:latin typeface="Gill Sans MT" panose="020B0502020104020203" pitchFamily="34" charset="0"/>
              </a:rPr>
              <a:t>Management: Flood and Drought Resilience (Area Based)</a:t>
            </a:r>
          </a:p>
        </p:txBody>
      </p:sp>
      <p:grpSp>
        <p:nvGrpSpPr>
          <p:cNvPr id="17" name="Group 16"/>
          <p:cNvGrpSpPr/>
          <p:nvPr/>
        </p:nvGrpSpPr>
        <p:grpSpPr>
          <a:xfrm>
            <a:off x="5056" y="613719"/>
            <a:ext cx="12186944" cy="585156"/>
            <a:chOff x="3792" y="756594"/>
            <a:chExt cx="9140208" cy="585156"/>
          </a:xfrm>
        </p:grpSpPr>
        <p:sp>
          <p:nvSpPr>
            <p:cNvPr id="18" name="TextBox 17"/>
            <p:cNvSpPr txBox="1"/>
            <p:nvPr/>
          </p:nvSpPr>
          <p:spPr>
            <a:xfrm>
              <a:off x="3792" y="756594"/>
              <a:ext cx="6949440" cy="584776"/>
            </a:xfrm>
            <a:prstGeom prst="rect">
              <a:avLst/>
            </a:prstGeom>
            <a:solidFill>
              <a:srgbClr val="002060"/>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19" name="TextBox 18"/>
            <p:cNvSpPr txBox="1"/>
            <p:nvPr/>
          </p:nvSpPr>
          <p:spPr>
            <a:xfrm>
              <a:off x="8686800" y="756974"/>
              <a:ext cx="457200" cy="584776"/>
            </a:xfrm>
            <a:prstGeom prst="rect">
              <a:avLst/>
            </a:prstGeom>
            <a:solidFill>
              <a:srgbClr val="003366"/>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0" name="TextBox 19"/>
            <p:cNvSpPr txBox="1"/>
            <p:nvPr/>
          </p:nvSpPr>
          <p:spPr>
            <a:xfrm>
              <a:off x="6879077" y="756974"/>
              <a:ext cx="457200" cy="584776"/>
            </a:xfrm>
            <a:prstGeom prst="rect">
              <a:avLst/>
            </a:prstGeom>
            <a:solidFill>
              <a:srgbClr val="799AD5"/>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1" name="TextBox 20"/>
            <p:cNvSpPr txBox="1"/>
            <p:nvPr/>
          </p:nvSpPr>
          <p:spPr>
            <a:xfrm>
              <a:off x="7336277" y="756974"/>
              <a:ext cx="457200" cy="584776"/>
            </a:xfrm>
            <a:prstGeom prst="rect">
              <a:avLst/>
            </a:prstGeom>
            <a:solidFill>
              <a:srgbClr val="002A54"/>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2" name="TextBox 21"/>
            <p:cNvSpPr txBox="1"/>
            <p:nvPr/>
          </p:nvSpPr>
          <p:spPr>
            <a:xfrm>
              <a:off x="7778228" y="756974"/>
              <a:ext cx="457200" cy="584776"/>
            </a:xfrm>
            <a:prstGeom prst="rect">
              <a:avLst/>
            </a:prstGeom>
            <a:solidFill>
              <a:srgbClr val="75BAFF"/>
            </a:solidFill>
            <a:ln>
              <a:noFill/>
            </a:ln>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sp>
          <p:nvSpPr>
            <p:cNvPr id="23" name="TextBox 22"/>
            <p:cNvSpPr txBox="1"/>
            <p:nvPr/>
          </p:nvSpPr>
          <p:spPr>
            <a:xfrm>
              <a:off x="8229600" y="756974"/>
              <a:ext cx="457200" cy="584776"/>
            </a:xfrm>
            <a:prstGeom prst="rect">
              <a:avLst/>
            </a:prstGeom>
            <a:solidFill>
              <a:schemeClr val="bg1">
                <a:lumMod val="85000"/>
              </a:schemeClr>
            </a:solidFill>
          </p:spPr>
          <p:txBody>
            <a:bodyPr wrap="square" rtlCol="0">
              <a:spAutoFit/>
            </a:bodyPr>
            <a:lstStyle/>
            <a:p>
              <a:pPr algn="ctr"/>
              <a:endParaRPr lang="th-TH" sz="3200" b="1" dirty="0">
                <a:ln>
                  <a:solidFill>
                    <a:srgbClr val="FFFF00"/>
                  </a:solidFill>
                </a:ln>
                <a:solidFill>
                  <a:srgbClr val="FFFF00"/>
                </a:solidFill>
                <a:latin typeface="TH SarabunPSK" pitchFamily="34" charset="-34"/>
                <a:cs typeface="TH SarabunPSK" pitchFamily="34" charset="-34"/>
              </a:endParaRPr>
            </a:p>
          </p:txBody>
        </p:sp>
      </p:grpSp>
      <p:pic>
        <p:nvPicPr>
          <p:cNvPr id="24" name="Picture 1" descr="page1image1808544">
            <a:extLst>
              <a:ext uri="{FF2B5EF4-FFF2-40B4-BE49-F238E27FC236}">
                <a16:creationId xmlns:a16="http://schemas.microsoft.com/office/drawing/2014/main" xmlns="" id="{D34AB9CE-EA0E-D844-92BE-71C0AAB4AC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8542" y="15983"/>
            <a:ext cx="857941" cy="643456"/>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10185401" y="6306613"/>
            <a:ext cx="2012127" cy="596266"/>
            <a:chOff x="7639050" y="6306613"/>
            <a:chExt cx="1509095" cy="596266"/>
          </a:xfrm>
        </p:grpSpPr>
        <p:sp>
          <p:nvSpPr>
            <p:cNvPr id="40" name="Isosceles Triangle 75"/>
            <p:cNvSpPr/>
            <p:nvPr/>
          </p:nvSpPr>
          <p:spPr>
            <a:xfrm rot="16200000">
              <a:off x="8553785" y="6260893"/>
              <a:ext cx="548640" cy="640080"/>
            </a:xfrm>
            <a:custGeom>
              <a:avLst/>
              <a:gdLst>
                <a:gd name="connsiteX0" fmla="*/ 0 w 533023"/>
                <a:gd name="connsiteY0" fmla="*/ 424591 h 424591"/>
                <a:gd name="connsiteX1" fmla="*/ 266512 w 533023"/>
                <a:gd name="connsiteY1" fmla="*/ 0 h 424591"/>
                <a:gd name="connsiteX2" fmla="*/ 533023 w 533023"/>
                <a:gd name="connsiteY2" fmla="*/ 424591 h 424591"/>
                <a:gd name="connsiteX3" fmla="*/ 0 w 533023"/>
                <a:gd name="connsiteY3" fmla="*/ 424591 h 424591"/>
                <a:gd name="connsiteX0" fmla="*/ 9713 w 542736"/>
                <a:gd name="connsiteY0" fmla="*/ 481741 h 481741"/>
                <a:gd name="connsiteX1" fmla="*/ 0 w 542736"/>
                <a:gd name="connsiteY1" fmla="*/ 0 h 481741"/>
                <a:gd name="connsiteX2" fmla="*/ 542736 w 542736"/>
                <a:gd name="connsiteY2" fmla="*/ 481741 h 481741"/>
                <a:gd name="connsiteX3" fmla="*/ 9713 w 542736"/>
                <a:gd name="connsiteY3" fmla="*/ 481741 h 481741"/>
                <a:gd name="connsiteX0" fmla="*/ 188 w 533211"/>
                <a:gd name="connsiteY0" fmla="*/ 853213 h 853213"/>
                <a:gd name="connsiteX1" fmla="*/ 0 w 533211"/>
                <a:gd name="connsiteY1" fmla="*/ 0 h 853213"/>
                <a:gd name="connsiteX2" fmla="*/ 533211 w 533211"/>
                <a:gd name="connsiteY2" fmla="*/ 853213 h 853213"/>
                <a:gd name="connsiteX3" fmla="*/ 188 w 533211"/>
                <a:gd name="connsiteY3" fmla="*/ 853213 h 853213"/>
              </a:gdLst>
              <a:ahLst/>
              <a:cxnLst>
                <a:cxn ang="0">
                  <a:pos x="connsiteX0" y="connsiteY0"/>
                </a:cxn>
                <a:cxn ang="0">
                  <a:pos x="connsiteX1" y="connsiteY1"/>
                </a:cxn>
                <a:cxn ang="0">
                  <a:pos x="connsiteX2" y="connsiteY2"/>
                </a:cxn>
                <a:cxn ang="0">
                  <a:pos x="connsiteX3" y="connsiteY3"/>
                </a:cxn>
              </a:cxnLst>
              <a:rect l="l" t="t" r="r" b="b"/>
              <a:pathLst>
                <a:path w="533211" h="853213">
                  <a:moveTo>
                    <a:pt x="188" y="853213"/>
                  </a:moveTo>
                  <a:cubicBezTo>
                    <a:pt x="125" y="568809"/>
                    <a:pt x="63" y="284404"/>
                    <a:pt x="0" y="0"/>
                  </a:cubicBezTo>
                  <a:lnTo>
                    <a:pt x="533211" y="853213"/>
                  </a:lnTo>
                  <a:lnTo>
                    <a:pt x="188" y="853213"/>
                  </a:lnTo>
                  <a:close/>
                </a:path>
              </a:pathLst>
            </a:cu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47" name="Slide Number Placeholder 3">
              <a:extLst>
                <a:ext uri="{FF2B5EF4-FFF2-40B4-BE49-F238E27FC236}">
                  <a16:creationId xmlns:a16="http://schemas.microsoft.com/office/drawing/2014/main" xmlns="" id="{993E45BD-23FC-453A-A1A6-5B0480503E0A}"/>
                </a:ext>
              </a:extLst>
            </p:cNvPr>
            <p:cNvSpPr txBox="1">
              <a:spLocks/>
            </p:cNvSpPr>
            <p:nvPr/>
          </p:nvSpPr>
          <p:spPr>
            <a:xfrm>
              <a:off x="7639050" y="6487062"/>
              <a:ext cx="1433544" cy="415817"/>
            </a:xfrm>
            <a:prstGeom prst="rect">
              <a:avLst/>
            </a:prstGeom>
          </p:spPr>
          <p:txBody>
            <a:bodyPr vert="horz" lIns="91440" tIns="45720" rIns="91440" bIns="45720" rtlCol="0" anchor="ctr"/>
            <a:lstStyle>
              <a:defPPr>
                <a:defRPr lang="th-TH"/>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a:lstStyle>
            <a:p>
              <a:pPr fontAlgn="base">
                <a:spcBef>
                  <a:spcPct val="0"/>
                </a:spcBef>
                <a:spcAft>
                  <a:spcPct val="0"/>
                </a:spcAft>
                <a:defRPr/>
              </a:pPr>
              <a:fld id="{5664B182-28F1-4CF7-B242-E9E53A180CBC}" type="slidenum">
                <a:rPr lang="en-US" smtClean="0">
                  <a:solidFill>
                    <a:prstClr val="black"/>
                  </a:solidFill>
                  <a:latin typeface="Tahoma" panose="020B0604030504040204" pitchFamily="34" charset="0"/>
                  <a:ea typeface="Tahoma" panose="020B0604030504040204" pitchFamily="34" charset="0"/>
                  <a:cs typeface="Tahoma" panose="020B0604030504040204" pitchFamily="34" charset="0"/>
                </a:rPr>
                <a:pPr fontAlgn="base">
                  <a:spcBef>
                    <a:spcPct val="0"/>
                  </a:spcBef>
                  <a:spcAft>
                    <a:spcPct val="0"/>
                  </a:spcAft>
                  <a:defRPr/>
                </a:pPr>
                <a:t>7</a:t>
              </a:fld>
              <a:endParaRPr lang="th-TH"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29" name="TextBox 28">
            <a:extLst>
              <a:ext uri="{FF2B5EF4-FFF2-40B4-BE49-F238E27FC236}">
                <a16:creationId xmlns:a16="http://schemas.microsoft.com/office/drawing/2014/main" xmlns="" id="{F60DAA3E-03F7-4332-A5C0-FFB7AD0656CA}"/>
              </a:ext>
            </a:extLst>
          </p:cNvPr>
          <p:cNvSpPr txBox="1"/>
          <p:nvPr/>
        </p:nvSpPr>
        <p:spPr>
          <a:xfrm>
            <a:off x="3695734" y="6233121"/>
            <a:ext cx="8470748" cy="307777"/>
          </a:xfrm>
          <a:prstGeom prst="rect">
            <a:avLst/>
          </a:prstGeom>
          <a:noFill/>
        </p:spPr>
        <p:txBody>
          <a:bodyPr wrap="square" rtlCol="0">
            <a:spAutoFit/>
          </a:bodyPr>
          <a:lstStyle/>
          <a:p>
            <a:r>
              <a:rPr lang="en-US" sz="1400" dirty="0">
                <a:solidFill>
                  <a:srgbClr val="C00000"/>
                </a:solidFill>
                <a:cs typeface="TH SarabunPSK" panose="020B0500040200020003" pitchFamily="34" charset="-34"/>
              </a:rPr>
              <a:t>* Urgent development area such as special economic zones and tourism location.</a:t>
            </a:r>
          </a:p>
        </p:txBody>
      </p:sp>
      <p:pic>
        <p:nvPicPr>
          <p:cNvPr id="30" name="Picture 29">
            <a:extLst>
              <a:ext uri="{FF2B5EF4-FFF2-40B4-BE49-F238E27FC236}">
                <a16:creationId xmlns:a16="http://schemas.microsoft.com/office/drawing/2014/main" xmlns="" id="{8DA52E5A-BDCE-49A1-A72B-18073A6410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80" y="814032"/>
            <a:ext cx="3795851" cy="4251744"/>
          </a:xfrm>
          <a:prstGeom prst="rect">
            <a:avLst/>
          </a:prstGeom>
          <a:ln>
            <a:solidFill>
              <a:schemeClr val="tx1"/>
            </a:solidFill>
          </a:ln>
          <a:effectLst>
            <a:outerShdw blurRad="50800" dist="38100" dir="2700000" algn="tl" rotWithShape="0">
              <a:prstClr val="black">
                <a:alpha val="40000"/>
              </a:prstClr>
            </a:outerShdw>
          </a:effectLst>
        </p:spPr>
      </p:pic>
      <p:sp>
        <p:nvSpPr>
          <p:cNvPr id="31" name="Slide Number Placeholder 3">
            <a:extLst>
              <a:ext uri="{FF2B5EF4-FFF2-40B4-BE49-F238E27FC236}">
                <a16:creationId xmlns:a16="http://schemas.microsoft.com/office/drawing/2014/main" xmlns="" id="{A43E1F71-E6DC-4220-8479-7FCD30B8F8C3}"/>
              </a:ext>
            </a:extLst>
          </p:cNvPr>
          <p:cNvSpPr>
            <a:spLocks noGrp="1"/>
          </p:cNvSpPr>
          <p:nvPr>
            <p:ph type="sldNum" sz="quarter" idx="12"/>
          </p:nvPr>
        </p:nvSpPr>
        <p:spPr>
          <a:xfrm>
            <a:off x="8737600" y="6356358"/>
            <a:ext cx="2844800" cy="365125"/>
          </a:xfrm>
        </p:spPr>
        <p:txBody>
          <a:bodyPr/>
          <a:lstStyle/>
          <a:p>
            <a:pPr>
              <a:defRPr/>
            </a:pPr>
            <a:fld id="{4856286C-81C8-4A4C-AF38-4FFD3AFB53D8}" type="slidenum">
              <a:rPr lang="th-TH" smtClean="0"/>
              <a:pPr>
                <a:defRPr/>
              </a:pPr>
              <a:t>7</a:t>
            </a:fld>
            <a:endParaRPr lang="th-TH" dirty="0"/>
          </a:p>
        </p:txBody>
      </p:sp>
      <p:sp>
        <p:nvSpPr>
          <p:cNvPr id="32" name="Oval 31">
            <a:extLst>
              <a:ext uri="{FF2B5EF4-FFF2-40B4-BE49-F238E27FC236}">
                <a16:creationId xmlns:a16="http://schemas.microsoft.com/office/drawing/2014/main" xmlns="" id="{0F1C700D-8DC4-4E27-B455-33DF7B8C8B93}"/>
              </a:ext>
            </a:extLst>
          </p:cNvPr>
          <p:cNvSpPr>
            <a:spLocks noChangeAspect="1"/>
          </p:cNvSpPr>
          <p:nvPr/>
        </p:nvSpPr>
        <p:spPr>
          <a:xfrm>
            <a:off x="8702401" y="2411314"/>
            <a:ext cx="243840" cy="182880"/>
          </a:xfrm>
          <a:prstGeom prst="ellipse">
            <a:avLst/>
          </a:prstGeom>
          <a:solidFill>
            <a:schemeClr val="accent3">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54">
              <a:defRPr/>
            </a:pPr>
            <a:endParaRPr lang="th-TH" sz="1600" b="1" dirty="0">
              <a:solidFill>
                <a:srgbClr val="FFFFFF"/>
              </a:solidFill>
              <a:cs typeface="TH SarabunPSK" panose="020B0500040200020003" pitchFamily="34" charset="-34"/>
            </a:endParaRPr>
          </a:p>
        </p:txBody>
      </p:sp>
      <p:sp>
        <p:nvSpPr>
          <p:cNvPr id="33" name="Oval 32">
            <a:extLst>
              <a:ext uri="{FF2B5EF4-FFF2-40B4-BE49-F238E27FC236}">
                <a16:creationId xmlns:a16="http://schemas.microsoft.com/office/drawing/2014/main" xmlns="" id="{8A59C6C2-BB7C-426F-A0CE-8E5002017F48}"/>
              </a:ext>
            </a:extLst>
          </p:cNvPr>
          <p:cNvSpPr>
            <a:spLocks noChangeAspect="1"/>
          </p:cNvSpPr>
          <p:nvPr/>
        </p:nvSpPr>
        <p:spPr>
          <a:xfrm>
            <a:off x="8702401" y="2702941"/>
            <a:ext cx="243840" cy="182880"/>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54">
              <a:defRPr/>
            </a:pPr>
            <a:endParaRPr lang="th-TH" sz="1600" b="1" dirty="0">
              <a:solidFill>
                <a:prstClr val="black"/>
              </a:solidFill>
              <a:cs typeface="TH SarabunPSK" panose="020B0500040200020003" pitchFamily="34" charset="-34"/>
            </a:endParaRPr>
          </a:p>
        </p:txBody>
      </p:sp>
      <p:graphicFrame>
        <p:nvGraphicFramePr>
          <p:cNvPr id="34" name="Table 33">
            <a:extLst>
              <a:ext uri="{FF2B5EF4-FFF2-40B4-BE49-F238E27FC236}">
                <a16:creationId xmlns:a16="http://schemas.microsoft.com/office/drawing/2014/main" xmlns="" id="{C1F1B3E3-4338-46B9-A47B-6CB2EE54CEBF}"/>
              </a:ext>
            </a:extLst>
          </p:cNvPr>
          <p:cNvGraphicFramePr>
            <a:graphicFrameLocks noGrp="1"/>
          </p:cNvGraphicFramePr>
          <p:nvPr>
            <p:extLst>
              <p:ext uri="{D42A27DB-BD31-4B8C-83A1-F6EECF244321}">
                <p14:modId xmlns:p14="http://schemas.microsoft.com/office/powerpoint/2010/main" val="670392476"/>
              </p:ext>
            </p:extLst>
          </p:nvPr>
        </p:nvGraphicFramePr>
        <p:xfrm>
          <a:off x="3825231" y="823642"/>
          <a:ext cx="8311056" cy="49379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18641">
                  <a:extLst>
                    <a:ext uri="{9D8B030D-6E8A-4147-A177-3AD203B41FA5}">
                      <a16:colId xmlns:a16="http://schemas.microsoft.com/office/drawing/2014/main" xmlns="" val="512518636"/>
                    </a:ext>
                  </a:extLst>
                </a:gridCol>
                <a:gridCol w="1139936">
                  <a:extLst>
                    <a:ext uri="{9D8B030D-6E8A-4147-A177-3AD203B41FA5}">
                      <a16:colId xmlns:a16="http://schemas.microsoft.com/office/drawing/2014/main" xmlns="" val="241394532"/>
                    </a:ext>
                  </a:extLst>
                </a:gridCol>
                <a:gridCol w="1133856">
                  <a:extLst>
                    <a:ext uri="{9D8B030D-6E8A-4147-A177-3AD203B41FA5}">
                      <a16:colId xmlns:a16="http://schemas.microsoft.com/office/drawing/2014/main" xmlns="" val="3867336346"/>
                    </a:ext>
                  </a:extLst>
                </a:gridCol>
                <a:gridCol w="1445599">
                  <a:extLst>
                    <a:ext uri="{9D8B030D-6E8A-4147-A177-3AD203B41FA5}">
                      <a16:colId xmlns:a16="http://schemas.microsoft.com/office/drawing/2014/main" xmlns="" val="2791731212"/>
                    </a:ext>
                  </a:extLst>
                </a:gridCol>
                <a:gridCol w="1062007">
                  <a:extLst>
                    <a:ext uri="{9D8B030D-6E8A-4147-A177-3AD203B41FA5}">
                      <a16:colId xmlns:a16="http://schemas.microsoft.com/office/drawing/2014/main" xmlns="" val="1430723653"/>
                    </a:ext>
                  </a:extLst>
                </a:gridCol>
                <a:gridCol w="1363285">
                  <a:extLst>
                    <a:ext uri="{9D8B030D-6E8A-4147-A177-3AD203B41FA5}">
                      <a16:colId xmlns:a16="http://schemas.microsoft.com/office/drawing/2014/main" xmlns="" val="859316843"/>
                    </a:ext>
                  </a:extLst>
                </a:gridCol>
                <a:gridCol w="1047732">
                  <a:extLst>
                    <a:ext uri="{9D8B030D-6E8A-4147-A177-3AD203B41FA5}">
                      <a16:colId xmlns:a16="http://schemas.microsoft.com/office/drawing/2014/main" xmlns="" val="1507798983"/>
                    </a:ext>
                  </a:extLst>
                </a:gridCol>
              </a:tblGrid>
              <a:tr h="351468">
                <a:tc gridSpan="3">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n-lt"/>
                          <a:ea typeface="+mn-ea"/>
                          <a:cs typeface="TH SarabunPSK" panose="020B0500040200020003" pitchFamily="34" charset="-34"/>
                        </a:rPr>
                        <a:t>Area-Based</a:t>
                      </a:r>
                    </a:p>
                  </a:txBody>
                  <a:tcPr marL="121920" marR="12192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2000" dirty="0">
                        <a:latin typeface="TH SarabunPSK" panose="020B0500040200020003" pitchFamily="34" charset="-34"/>
                        <a:cs typeface="TH SarabunPSK" panose="020B0500040200020003" pitchFamily="34" charset="-34"/>
                      </a:endParaRPr>
                    </a:p>
                  </a:txBody>
                  <a:tcPr anchor="ctr">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TH SarabunPSK" panose="020B0500040200020003" pitchFamily="34" charset="-34"/>
                        <a:ea typeface="+mn-ea"/>
                        <a:cs typeface="TH SarabunPSK" panose="020B0500040200020003" pitchFamily="34" charset="-34"/>
                      </a:endParaRPr>
                    </a:p>
                  </a:txBody>
                  <a:tcPr>
                    <a:solidFill>
                      <a:schemeClr val="tx2"/>
                    </a:solidFill>
                  </a:tcPr>
                </a:tc>
                <a:tc gridSpan="2">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mn-lt"/>
                          <a:ea typeface="+mn-ea"/>
                          <a:cs typeface="TH SarabunPSK" panose="020B0500040200020003" pitchFamily="34" charset="-34"/>
                        </a:rPr>
                        <a:t>Problem Area</a:t>
                      </a:r>
                    </a:p>
                  </a:txBody>
                  <a:tcPr marL="60960" marR="60960" anchor="b">
                    <a:lnT w="12700" cap="flat" cmpd="sng" algn="ctr">
                      <a:solidFill>
                        <a:schemeClr val="tx1"/>
                      </a:solidFill>
                      <a:prstDash val="solid"/>
                      <a:round/>
                      <a:headEnd type="none" w="med" len="med"/>
                      <a:tailEnd type="none" w="med" len="med"/>
                    </a:lnT>
                    <a:solidFill>
                      <a:schemeClr val="tx2"/>
                    </a:solidFill>
                  </a:tcPr>
                </a:tc>
                <a:tc h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1800" dirty="0">
                        <a:latin typeface="TH SarabunPSK" panose="020B0500040200020003" pitchFamily="34" charset="-34"/>
                        <a:cs typeface="TH SarabunPSK" panose="020B0500040200020003" pitchFamily="34" charset="-34"/>
                      </a:endParaRPr>
                    </a:p>
                  </a:txBody>
                  <a:tcPr/>
                </a:tc>
                <a:tc gridSpan="2">
                  <a:txBody>
                    <a:bodyPr/>
                    <a:lstStyle/>
                    <a:p>
                      <a:pPr algn="ctr">
                        <a:lnSpc>
                          <a:spcPct val="100000"/>
                        </a:lnSpc>
                      </a:pPr>
                      <a:r>
                        <a:rPr lang="en-US" sz="1600" dirty="0">
                          <a:latin typeface="+mn-lt"/>
                          <a:cs typeface="TH SarabunPSK" panose="020B0500040200020003" pitchFamily="34" charset="-34"/>
                        </a:rPr>
                        <a:t>Developed Area</a:t>
                      </a:r>
                    </a:p>
                  </a:txBody>
                  <a:tcPr marL="121920" marR="12192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tc hMerge="1">
                  <a:txBody>
                    <a:bodyPr/>
                    <a:lstStyle/>
                    <a:p>
                      <a:pPr algn="ctr"/>
                      <a:endParaRPr lang="en-US" sz="1800" dirty="0">
                        <a:latin typeface="TH SarabunPSK" panose="020B0500040200020003" pitchFamily="34" charset="-34"/>
                        <a:cs typeface="TH SarabunPSK" panose="020B0500040200020003" pitchFamily="34" charset="-34"/>
                      </a:endParaRPr>
                    </a:p>
                  </a:txBody>
                  <a:tcPr/>
                </a:tc>
                <a:extLst>
                  <a:ext uri="{0D108BD9-81ED-4DB2-BD59-A6C34878D82A}">
                    <a16:rowId xmlns:a16="http://schemas.microsoft.com/office/drawing/2014/main" xmlns="" val="3073478080"/>
                  </a:ext>
                </a:extLst>
              </a:tr>
              <a:tr h="470030">
                <a:tc>
                  <a:txBody>
                    <a:bodyPr/>
                    <a:lstStyle/>
                    <a:p>
                      <a:pPr algn="ctr"/>
                      <a:endParaRPr lang="en-US" sz="1600" b="1" i="1" dirty="0">
                        <a:solidFill>
                          <a:schemeClr val="tx1"/>
                        </a:solidFill>
                        <a:effectLst>
                          <a:outerShdw blurRad="38100" dist="38100" dir="2700000" algn="tl">
                            <a:srgbClr val="000000">
                              <a:alpha val="43137"/>
                            </a:srgbClr>
                          </a:outerShdw>
                        </a:effectLst>
                        <a:latin typeface="+mn-lt"/>
                        <a:cs typeface="TH SarabunPSK" panose="020B0500040200020003" pitchFamily="34" charset="-34"/>
                      </a:endParaRPr>
                    </a:p>
                  </a:txBody>
                  <a:tcPr marL="121920" marR="121920" anchor="ctr">
                    <a:lnL w="12700" cap="flat" cmpd="sng" algn="ctr">
                      <a:solidFill>
                        <a:schemeClr val="tx1"/>
                      </a:solidFill>
                      <a:prstDash val="solid"/>
                      <a:round/>
                      <a:headEnd type="none" w="med" len="med"/>
                      <a:tailEnd type="none" w="med" len="med"/>
                    </a:lnL>
                  </a:tcP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marL="121920" marR="121920" anchor="ctr"/>
                </a:tc>
                <a:tc>
                  <a:txBody>
                    <a:bodyPr/>
                    <a:lstStyle/>
                    <a:p>
                      <a:pPr marL="0" algn="ctr" defTabSz="685783" rtl="0" eaLnBrk="1" fontAlgn="b" latinLnBrk="0" hangingPunct="1"/>
                      <a:r>
                        <a:rPr lang="en-US" sz="1400" b="1" u="none" dirty="0">
                          <a:effectLst/>
                          <a:latin typeface="+mn-lt"/>
                          <a:cs typeface="TH SarabunPSK" panose="020B0500040200020003" pitchFamily="34" charset="-34"/>
                        </a:rPr>
                        <a:t>million hectare</a:t>
                      </a:r>
                      <a:endParaRPr lang="en-US" sz="1400" b="1" u="none" kern="1200" dirty="0">
                        <a:solidFill>
                          <a:schemeClr val="tx1"/>
                        </a:solidFill>
                        <a:effectLst/>
                        <a:latin typeface="+mn-lt"/>
                        <a:ea typeface="+mn-ea"/>
                        <a:cs typeface="TH SarabunPSK" panose="020B0500040200020003" pitchFamily="34" charset="-34"/>
                      </a:endParaRPr>
                    </a:p>
                  </a:txBody>
                  <a:tcPr marL="12700" marR="121920" marT="9525" marB="0" anchor="ct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marL="0" marR="121920" anchor="ctr"/>
                </a:tc>
                <a:tc>
                  <a:txBody>
                    <a:bodyPr/>
                    <a:lstStyle/>
                    <a:p>
                      <a:pPr algn="ctr"/>
                      <a:r>
                        <a:rPr lang="en-US" sz="1400" b="1" u="none" dirty="0">
                          <a:effectLst/>
                          <a:latin typeface="+mn-lt"/>
                          <a:cs typeface="TH SarabunPSK" panose="020B0500040200020003" pitchFamily="34" charset="-34"/>
                        </a:rPr>
                        <a:t>million hectare</a:t>
                      </a:r>
                      <a:endParaRPr lang="en-US" sz="1400" b="1" u="none" dirty="0">
                        <a:solidFill>
                          <a:schemeClr val="tx1"/>
                        </a:solidFill>
                        <a:effectLst/>
                        <a:latin typeface="+mn-lt"/>
                        <a:cs typeface="TH SarabunPSK" panose="020B0500040200020003" pitchFamily="34" charset="-34"/>
                      </a:endParaRPr>
                    </a:p>
                  </a:txBody>
                  <a:tcPr marL="121920" marR="121920" anchor="ctr"/>
                </a:tc>
                <a:tc>
                  <a:txBody>
                    <a:bodyPr/>
                    <a:lstStyle/>
                    <a:p>
                      <a:pPr algn="ctr"/>
                      <a:r>
                        <a:rPr lang="en-US" sz="1400" b="1" u="none" dirty="0">
                          <a:solidFill>
                            <a:schemeClr val="tx1"/>
                          </a:solidFill>
                          <a:effectLst/>
                          <a:latin typeface="+mn-lt"/>
                          <a:cs typeface="TH SarabunPSK" panose="020B0500040200020003" pitchFamily="34" charset="-34"/>
                        </a:rPr>
                        <a:t>Number of places</a:t>
                      </a:r>
                    </a:p>
                  </a:txBody>
                  <a:tcPr marL="0" marR="121920" anchor="ctr"/>
                </a:tc>
                <a:tc>
                  <a:txBody>
                    <a:bodyPr/>
                    <a:lstStyle/>
                    <a:p>
                      <a:pPr algn="ctr"/>
                      <a:r>
                        <a:rPr lang="en-US" sz="1400" b="1" u="none" dirty="0">
                          <a:effectLst/>
                          <a:latin typeface="+mn-lt"/>
                          <a:cs typeface="TH SarabunPSK" panose="020B0500040200020003" pitchFamily="34" charset="-34"/>
                        </a:rPr>
                        <a:t>million hectare</a:t>
                      </a:r>
                      <a:endParaRPr lang="en-US" sz="1400" b="1" u="none" dirty="0">
                        <a:solidFill>
                          <a:schemeClr val="tx1"/>
                        </a:solidFill>
                        <a:effectLst/>
                        <a:latin typeface="+mn-lt"/>
                        <a:cs typeface="TH SarabunPSK" panose="020B0500040200020003" pitchFamily="34" charset="-34"/>
                      </a:endParaRP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1534224498"/>
                  </a:ext>
                </a:extLst>
              </a:tr>
              <a:tr h="470030">
                <a:tc>
                  <a:txBody>
                    <a:bodyPr/>
                    <a:lstStyle/>
                    <a:p>
                      <a:pPr algn="l"/>
                      <a:r>
                        <a:rPr lang="en-US" sz="1200" b="1" i="1" dirty="0">
                          <a:solidFill>
                            <a:schemeClr val="tx1"/>
                          </a:solidFill>
                          <a:effectLst/>
                          <a:latin typeface="+mn-lt"/>
                          <a:cs typeface="TH SarabunPSK" panose="020B0500040200020003" pitchFamily="34" charset="-34"/>
                        </a:rPr>
                        <a:t>Total Area</a:t>
                      </a:r>
                    </a:p>
                  </a:txBody>
                  <a:tcPr marL="121920" marR="121920">
                    <a:lnL w="12700" cap="flat" cmpd="sng" algn="ctr">
                      <a:solidFill>
                        <a:schemeClr val="tx1"/>
                      </a:solidFill>
                      <a:prstDash val="solid"/>
                      <a:round/>
                      <a:headEnd type="none" w="med" len="med"/>
                      <a:tailEnd type="none" w="med" len="med"/>
                    </a:lnL>
                  </a:tcPr>
                </a:tc>
                <a:tc>
                  <a:txBody>
                    <a:bodyPr/>
                    <a:lstStyle/>
                    <a:p>
                      <a:pPr algn="ctr"/>
                      <a:r>
                        <a:rPr lang="en-US" sz="1400" b="1" u="sng" dirty="0">
                          <a:solidFill>
                            <a:schemeClr val="tx1"/>
                          </a:solidFill>
                          <a:effectLst/>
                          <a:latin typeface="+mj-lt"/>
                          <a:cs typeface="+mj-cs"/>
                        </a:rPr>
                        <a:t>66</a:t>
                      </a:r>
                    </a:p>
                  </a:txBody>
                  <a:tcPr marL="121920" marR="121920"/>
                </a:tc>
                <a:tc>
                  <a:txBody>
                    <a:bodyPr/>
                    <a:lstStyle/>
                    <a:p>
                      <a:pPr marL="0" algn="ctr" defTabSz="685783" rtl="0" eaLnBrk="1" fontAlgn="b" latinLnBrk="0" hangingPunct="1"/>
                      <a:r>
                        <a:rPr lang="en-US" sz="1400" b="1" u="sng" kern="1200" dirty="0">
                          <a:solidFill>
                            <a:schemeClr val="tx1"/>
                          </a:solidFill>
                          <a:effectLst/>
                          <a:latin typeface="+mn-lt"/>
                          <a:ea typeface="+mn-ea"/>
                          <a:cs typeface="+mj-cs"/>
                        </a:rPr>
                        <a:t>4.75</a:t>
                      </a:r>
                    </a:p>
                  </a:txBody>
                  <a:tcPr marL="12700" marR="121920" marT="9525" marB="0"/>
                </a:tc>
                <a:tc>
                  <a:txBody>
                    <a:bodyPr/>
                    <a:lstStyle/>
                    <a:p>
                      <a:pPr algn="l"/>
                      <a:r>
                        <a:rPr lang="th-TH" sz="1400" b="1" u="none" dirty="0">
                          <a:solidFill>
                            <a:srgbClr val="000066"/>
                          </a:solidFill>
                          <a:effectLst/>
                          <a:latin typeface="+mj-lt"/>
                          <a:cs typeface="+mj-cs"/>
                        </a:rPr>
                        <a:t> </a:t>
                      </a:r>
                      <a:r>
                        <a:rPr lang="en-US" sz="1400" b="1" u="sng" dirty="0">
                          <a:solidFill>
                            <a:srgbClr val="002060"/>
                          </a:solidFill>
                          <a:effectLst/>
                          <a:latin typeface="+mj-lt"/>
                          <a:cs typeface="+mj-cs"/>
                        </a:rPr>
                        <a:t>Flood</a:t>
                      </a:r>
                      <a:r>
                        <a:rPr lang="th-TH" sz="1400" b="1" u="none" dirty="0">
                          <a:solidFill>
                            <a:srgbClr val="002060"/>
                          </a:solidFill>
                          <a:effectLst/>
                          <a:latin typeface="+mj-lt"/>
                          <a:cs typeface="+mj-cs"/>
                        </a:rPr>
                        <a:t>  </a:t>
                      </a:r>
                      <a:r>
                        <a:rPr lang="en-US" sz="1400" b="1" u="none" dirty="0">
                          <a:solidFill>
                            <a:srgbClr val="002060"/>
                          </a:solidFill>
                          <a:effectLst/>
                          <a:latin typeface="+mj-lt"/>
                          <a:cs typeface="+mj-cs"/>
                        </a:rPr>
                        <a:t>   </a:t>
                      </a:r>
                      <a:r>
                        <a:rPr lang="th-TH" sz="1400" b="1" u="none" dirty="0">
                          <a:solidFill>
                            <a:srgbClr val="002060"/>
                          </a:solidFill>
                          <a:effectLst/>
                          <a:latin typeface="+mj-lt"/>
                          <a:cs typeface="+mj-cs"/>
                        </a:rPr>
                        <a:t>  </a:t>
                      </a:r>
                      <a:r>
                        <a:rPr lang="en-US" sz="1400" b="1" u="none" dirty="0">
                          <a:solidFill>
                            <a:srgbClr val="002060"/>
                          </a:solidFill>
                          <a:effectLst/>
                          <a:latin typeface="+mj-lt"/>
                          <a:cs typeface="+mj-cs"/>
                        </a:rPr>
                        <a:t>28</a:t>
                      </a:r>
                    </a:p>
                    <a:p>
                      <a:pPr algn="l"/>
                      <a:r>
                        <a:rPr lang="en-US" sz="1400" b="1" u="sng" dirty="0">
                          <a:solidFill>
                            <a:schemeClr val="accent6">
                              <a:lumMod val="50000"/>
                            </a:schemeClr>
                          </a:solidFill>
                          <a:effectLst/>
                          <a:latin typeface="+mj-lt"/>
                          <a:cs typeface="+mj-cs"/>
                        </a:rPr>
                        <a:t>Drought</a:t>
                      </a:r>
                      <a:r>
                        <a:rPr lang="th-TH" sz="1400" b="1" u="none" dirty="0">
                          <a:solidFill>
                            <a:schemeClr val="accent6">
                              <a:lumMod val="50000"/>
                            </a:schemeClr>
                          </a:solidFill>
                          <a:effectLst/>
                          <a:latin typeface="+mj-lt"/>
                          <a:cs typeface="+mj-cs"/>
                        </a:rPr>
                        <a:t>  </a:t>
                      </a:r>
                      <a:r>
                        <a:rPr lang="en-US" sz="1400" b="1" u="none" dirty="0">
                          <a:solidFill>
                            <a:schemeClr val="accent6">
                              <a:lumMod val="50000"/>
                            </a:schemeClr>
                          </a:solidFill>
                          <a:effectLst/>
                          <a:latin typeface="+mj-lt"/>
                          <a:cs typeface="+mj-cs"/>
                        </a:rPr>
                        <a:t>  </a:t>
                      </a:r>
                      <a:r>
                        <a:rPr lang="th-TH" sz="1400" b="1" u="none" dirty="0">
                          <a:solidFill>
                            <a:schemeClr val="accent6">
                              <a:lumMod val="50000"/>
                            </a:schemeClr>
                          </a:solidFill>
                          <a:effectLst/>
                          <a:latin typeface="+mj-lt"/>
                          <a:cs typeface="+mj-cs"/>
                        </a:rPr>
                        <a:t> </a:t>
                      </a:r>
                      <a:r>
                        <a:rPr lang="en-US" sz="1400" b="1" u="none" dirty="0">
                          <a:solidFill>
                            <a:schemeClr val="accent6">
                              <a:lumMod val="50000"/>
                            </a:schemeClr>
                          </a:solidFill>
                          <a:effectLst/>
                          <a:latin typeface="+mj-lt"/>
                          <a:cs typeface="+mj-cs"/>
                        </a:rPr>
                        <a:t>11</a:t>
                      </a:r>
                    </a:p>
                    <a:p>
                      <a:pPr algn="l"/>
                      <a:r>
                        <a:rPr lang="en-US" sz="1400" b="1" u="sng" dirty="0">
                          <a:solidFill>
                            <a:schemeClr val="accent3">
                              <a:lumMod val="50000"/>
                            </a:schemeClr>
                          </a:solidFill>
                          <a:effectLst/>
                          <a:latin typeface="+mj-lt"/>
                          <a:cs typeface="+mj-cs"/>
                        </a:rPr>
                        <a:t>Flood and Drought </a:t>
                      </a:r>
                      <a:r>
                        <a:rPr lang="th-TH" sz="1400" b="1" u="none" dirty="0">
                          <a:solidFill>
                            <a:schemeClr val="accent3">
                              <a:lumMod val="50000"/>
                            </a:schemeClr>
                          </a:solidFill>
                          <a:effectLst/>
                          <a:latin typeface="+mj-lt"/>
                          <a:cs typeface="+mj-cs"/>
                        </a:rPr>
                        <a:t> </a:t>
                      </a:r>
                      <a:r>
                        <a:rPr lang="en-US" sz="1400" b="1" u="none" dirty="0">
                          <a:solidFill>
                            <a:schemeClr val="accent3">
                              <a:lumMod val="50000"/>
                            </a:schemeClr>
                          </a:solidFill>
                          <a:effectLst/>
                          <a:latin typeface="+mj-lt"/>
                          <a:cs typeface="+mj-cs"/>
                        </a:rPr>
                        <a:t>  </a:t>
                      </a:r>
                      <a:r>
                        <a:rPr lang="th-TH" sz="1400" b="1" u="none" dirty="0">
                          <a:solidFill>
                            <a:schemeClr val="accent3">
                              <a:lumMod val="50000"/>
                            </a:schemeClr>
                          </a:solidFill>
                          <a:effectLst/>
                          <a:latin typeface="+mj-lt"/>
                          <a:cs typeface="+mj-cs"/>
                        </a:rPr>
                        <a:t> </a:t>
                      </a:r>
                      <a:r>
                        <a:rPr lang="en-US" sz="1400" b="1" u="none" dirty="0">
                          <a:solidFill>
                            <a:schemeClr val="accent3">
                              <a:lumMod val="50000"/>
                            </a:schemeClr>
                          </a:solidFill>
                          <a:effectLst/>
                          <a:latin typeface="+mj-lt"/>
                          <a:cs typeface="+mj-cs"/>
                        </a:rPr>
                        <a:t>12</a:t>
                      </a:r>
                    </a:p>
                    <a:p>
                      <a:pPr algn="l"/>
                      <a:r>
                        <a:rPr lang="en-US" sz="1400" b="1" u="sng" dirty="0">
                          <a:solidFill>
                            <a:srgbClr val="7A7700"/>
                          </a:solidFill>
                          <a:effectLst/>
                          <a:latin typeface="+mj-lt"/>
                          <a:cs typeface="+mj-cs"/>
                        </a:rPr>
                        <a:t>Saltwater intrusion</a:t>
                      </a:r>
                      <a:r>
                        <a:rPr lang="th-TH" sz="1400" b="1" u="none" dirty="0">
                          <a:solidFill>
                            <a:srgbClr val="7A7700"/>
                          </a:solidFill>
                          <a:effectLst/>
                          <a:latin typeface="+mj-lt"/>
                          <a:cs typeface="+mj-cs"/>
                        </a:rPr>
                        <a:t>     </a:t>
                      </a:r>
                      <a:r>
                        <a:rPr lang="en-US" sz="1400" b="1" u="none" dirty="0">
                          <a:solidFill>
                            <a:schemeClr val="tx1"/>
                          </a:solidFill>
                          <a:effectLst/>
                          <a:latin typeface="+mj-lt"/>
                          <a:cs typeface="+mj-cs"/>
                        </a:rPr>
                        <a:t>2</a:t>
                      </a:r>
                    </a:p>
                  </a:txBody>
                  <a:tcPr marL="0" marR="121920"/>
                </a:tc>
                <a:tc>
                  <a:txBody>
                    <a:bodyPr/>
                    <a:lstStyle/>
                    <a:p>
                      <a:pPr algn="r"/>
                      <a:r>
                        <a:rPr lang="en-US" sz="1400" b="1" u="none" dirty="0">
                          <a:solidFill>
                            <a:srgbClr val="002060"/>
                          </a:solidFill>
                          <a:effectLst/>
                          <a:latin typeface="+mj-lt"/>
                          <a:cs typeface="+mj-cs"/>
                        </a:rPr>
                        <a:t>1.32</a:t>
                      </a:r>
                      <a:endParaRPr lang="th-TH" sz="1400" b="1" u="none" dirty="0">
                        <a:solidFill>
                          <a:srgbClr val="002060"/>
                        </a:solidFill>
                        <a:effectLst/>
                        <a:latin typeface="+mj-lt"/>
                        <a:cs typeface="+mj-cs"/>
                      </a:endParaRPr>
                    </a:p>
                    <a:p>
                      <a:pPr algn="r"/>
                      <a:r>
                        <a:rPr lang="en-US" sz="1400" b="1" u="none" dirty="0">
                          <a:solidFill>
                            <a:schemeClr val="accent6">
                              <a:lumMod val="50000"/>
                            </a:schemeClr>
                          </a:solidFill>
                          <a:effectLst/>
                          <a:latin typeface="+mj-lt"/>
                          <a:cs typeface="+mj-cs"/>
                        </a:rPr>
                        <a:t>0.50</a:t>
                      </a:r>
                      <a:endParaRPr lang="th-TH" sz="1400" b="1" u="none" dirty="0">
                        <a:solidFill>
                          <a:schemeClr val="accent6">
                            <a:lumMod val="50000"/>
                          </a:schemeClr>
                        </a:solidFill>
                        <a:effectLst/>
                        <a:latin typeface="+mj-lt"/>
                        <a:cs typeface="+mj-cs"/>
                      </a:endParaRPr>
                    </a:p>
                    <a:p>
                      <a:pPr algn="r"/>
                      <a:endParaRPr lang="en-US" sz="1400" b="1" u="none" dirty="0">
                        <a:solidFill>
                          <a:schemeClr val="tx1"/>
                        </a:solidFill>
                        <a:effectLst/>
                        <a:latin typeface="+mj-lt"/>
                        <a:cs typeface="+mj-cs"/>
                      </a:endParaRPr>
                    </a:p>
                    <a:p>
                      <a:pPr algn="r"/>
                      <a:r>
                        <a:rPr lang="en-US" sz="1400" b="1" u="none" dirty="0">
                          <a:solidFill>
                            <a:schemeClr val="accent3">
                              <a:lumMod val="50000"/>
                            </a:schemeClr>
                          </a:solidFill>
                          <a:effectLst/>
                          <a:latin typeface="+mj-lt"/>
                          <a:cs typeface="+mj-cs"/>
                        </a:rPr>
                        <a:t>0.34</a:t>
                      </a:r>
                      <a:endParaRPr lang="th-TH" sz="1400" b="1" u="none" dirty="0">
                        <a:solidFill>
                          <a:schemeClr val="accent3">
                            <a:lumMod val="50000"/>
                          </a:schemeClr>
                        </a:solidFill>
                        <a:effectLst/>
                        <a:latin typeface="+mj-lt"/>
                        <a:cs typeface="+mj-cs"/>
                      </a:endParaRPr>
                    </a:p>
                    <a:p>
                      <a:pPr algn="r"/>
                      <a:endParaRPr lang="en-US" sz="1400" b="1" u="none" dirty="0">
                        <a:solidFill>
                          <a:schemeClr val="tx1"/>
                        </a:solidFill>
                        <a:effectLst/>
                        <a:latin typeface="+mj-lt"/>
                        <a:cs typeface="+mj-cs"/>
                      </a:endParaRPr>
                    </a:p>
                    <a:p>
                      <a:pPr algn="r"/>
                      <a:r>
                        <a:rPr lang="en-US" sz="1400" b="1" u="none" dirty="0">
                          <a:solidFill>
                            <a:schemeClr val="tx1"/>
                          </a:solidFill>
                          <a:effectLst/>
                          <a:latin typeface="+mj-lt"/>
                          <a:cs typeface="+mj-cs"/>
                        </a:rPr>
                        <a:t>0.05</a:t>
                      </a:r>
                    </a:p>
                  </a:txBody>
                  <a:tcPr marL="121920" marR="121920"/>
                </a:tc>
                <a:tc>
                  <a:txBody>
                    <a:bodyPr/>
                    <a:lstStyle/>
                    <a:p>
                      <a:pPr algn="l"/>
                      <a:r>
                        <a:rPr lang="en-US" sz="1400" b="1" u="sng" dirty="0">
                          <a:solidFill>
                            <a:srgbClr val="CC00CC"/>
                          </a:solidFill>
                          <a:effectLst/>
                          <a:latin typeface="+mj-lt"/>
                          <a:cs typeface="+mj-cs"/>
                        </a:rPr>
                        <a:t>SEZ</a:t>
                      </a:r>
                      <a:r>
                        <a:rPr lang="th-TH" sz="1400" b="1" u="none" dirty="0">
                          <a:solidFill>
                            <a:srgbClr val="CC00CC"/>
                          </a:solidFill>
                          <a:effectLst/>
                          <a:latin typeface="+mj-lt"/>
                          <a:cs typeface="+mj-cs"/>
                        </a:rPr>
                        <a:t>  </a:t>
                      </a:r>
                      <a:r>
                        <a:rPr lang="en-US" sz="1400" b="1" u="none" dirty="0">
                          <a:solidFill>
                            <a:schemeClr val="tx1"/>
                          </a:solidFill>
                          <a:effectLst/>
                          <a:latin typeface="+mj-lt"/>
                          <a:cs typeface="+mj-cs"/>
                        </a:rPr>
                        <a:t>10</a:t>
                      </a:r>
                    </a:p>
                    <a:p>
                      <a:pPr algn="l"/>
                      <a:r>
                        <a:rPr lang="en-US" sz="1400" b="1" u="sng" spc="-20" baseline="0" dirty="0">
                          <a:solidFill>
                            <a:srgbClr val="00B050"/>
                          </a:solidFill>
                          <a:effectLst/>
                          <a:latin typeface="+mj-lt"/>
                          <a:cs typeface="+mj-cs"/>
                        </a:rPr>
                        <a:t>Tourist site</a:t>
                      </a:r>
                      <a:r>
                        <a:rPr lang="th-TH" sz="1400" b="1" u="none" spc="-20" baseline="0" dirty="0">
                          <a:solidFill>
                            <a:schemeClr val="tx1"/>
                          </a:solidFill>
                          <a:effectLst/>
                          <a:latin typeface="+mj-lt"/>
                          <a:cs typeface="+mj-cs"/>
                        </a:rPr>
                        <a:t>  </a:t>
                      </a:r>
                      <a:r>
                        <a:rPr lang="en-US" sz="1400" b="1" u="none" spc="-20" baseline="0" dirty="0">
                          <a:solidFill>
                            <a:schemeClr val="tx1"/>
                          </a:solidFill>
                          <a:effectLst/>
                          <a:latin typeface="+mj-lt"/>
                          <a:cs typeface="+mj-cs"/>
                        </a:rPr>
                        <a:t>3</a:t>
                      </a:r>
                    </a:p>
                  </a:txBody>
                  <a:tcPr marL="0" marR="121920"/>
                </a:tc>
                <a:tc>
                  <a:txBody>
                    <a:bodyPr/>
                    <a:lstStyle/>
                    <a:p>
                      <a:pPr algn="ctr"/>
                      <a:endParaRPr lang="th-TH" sz="1400" b="1" u="none" dirty="0">
                        <a:solidFill>
                          <a:schemeClr val="tx1"/>
                        </a:solidFill>
                        <a:effectLst/>
                        <a:latin typeface="+mj-lt"/>
                        <a:cs typeface="+mj-cs"/>
                      </a:endParaRPr>
                    </a:p>
                    <a:p>
                      <a:pPr algn="ctr"/>
                      <a:endParaRPr lang="en-US" sz="1400" b="1" u="none" dirty="0">
                        <a:solidFill>
                          <a:schemeClr val="tx1"/>
                        </a:solidFill>
                        <a:effectLst/>
                        <a:latin typeface="+mj-lt"/>
                        <a:cs typeface="+mj-cs"/>
                      </a:endParaRPr>
                    </a:p>
                    <a:p>
                      <a:pPr algn="ctr"/>
                      <a:endParaRPr lang="en-US" sz="1400" b="1" u="none" dirty="0">
                        <a:solidFill>
                          <a:schemeClr val="tx1"/>
                        </a:solidFill>
                        <a:effectLst/>
                        <a:latin typeface="+mj-lt"/>
                        <a:cs typeface="+mj-cs"/>
                      </a:endParaRPr>
                    </a:p>
                    <a:p>
                      <a:pPr algn="ctr"/>
                      <a:r>
                        <a:rPr lang="en-US" sz="1400" b="1" u="none" dirty="0">
                          <a:solidFill>
                            <a:schemeClr val="accent3">
                              <a:lumMod val="50000"/>
                            </a:schemeClr>
                          </a:solidFill>
                          <a:effectLst/>
                          <a:latin typeface="+mj-lt"/>
                          <a:cs typeface="+mj-cs"/>
                        </a:rPr>
                        <a:t>1.88</a:t>
                      </a:r>
                    </a:p>
                    <a:p>
                      <a:pPr algn="ctr"/>
                      <a:endParaRPr lang="en-US" sz="1400" b="1" u="none" dirty="0">
                        <a:solidFill>
                          <a:schemeClr val="tx1"/>
                        </a:solidFill>
                        <a:effectLst/>
                        <a:latin typeface="+mj-lt"/>
                        <a:cs typeface="+mj-cs"/>
                      </a:endParaRPr>
                    </a:p>
                    <a:p>
                      <a:pPr algn="ctr"/>
                      <a:r>
                        <a:rPr lang="en-US" sz="1400" b="1" u="none" dirty="0">
                          <a:solidFill>
                            <a:schemeClr val="tx1"/>
                          </a:solidFill>
                          <a:effectLst/>
                          <a:latin typeface="+mj-lt"/>
                          <a:cs typeface="+mj-cs"/>
                        </a:rPr>
                        <a:t>0.12</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062698311"/>
                  </a:ext>
                </a:extLst>
              </a:tr>
              <a:tr h="414732">
                <a:tc>
                  <a:txBody>
                    <a:bodyPr/>
                    <a:lstStyle/>
                    <a:p>
                      <a:pPr algn="l"/>
                      <a:r>
                        <a:rPr lang="en-US" sz="1200" b="1" dirty="0">
                          <a:solidFill>
                            <a:schemeClr val="tx1"/>
                          </a:solidFill>
                          <a:effectLst/>
                          <a:latin typeface="+mn-lt"/>
                          <a:cs typeface="TH SarabunPSK" panose="020B0500040200020003" pitchFamily="34" charset="-34"/>
                        </a:rPr>
                        <a:t>North</a:t>
                      </a:r>
                      <a:endParaRPr lang="th-TH" sz="1200" b="1" dirty="0">
                        <a:solidFill>
                          <a:schemeClr val="tx1"/>
                        </a:solidFill>
                        <a:effectLst/>
                        <a:latin typeface="+mn-lt"/>
                        <a:cs typeface="TH SarabunPSK" panose="020B0500040200020003" pitchFamily="34" charset="-34"/>
                      </a:endParaRPr>
                    </a:p>
                  </a:txBody>
                  <a:tcPr marL="121920" marR="121920">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16</a:t>
                      </a:r>
                    </a:p>
                  </a:txBody>
                  <a:tcPr marL="121920" marR="121920"/>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0.98</a:t>
                      </a:r>
                    </a:p>
                  </a:txBody>
                  <a:tcPr marL="12700" marR="121920" marT="9525" marB="0"/>
                </a:tc>
                <a:tc>
                  <a:txBody>
                    <a:bodyPr/>
                    <a:lstStyle/>
                    <a:p>
                      <a:pPr algn="ctr"/>
                      <a:r>
                        <a:rPr lang="en-US" sz="1400" u="none" dirty="0">
                          <a:solidFill>
                            <a:schemeClr val="tx1"/>
                          </a:solidFill>
                          <a:effectLst/>
                          <a:latin typeface="+mj-lt"/>
                          <a:cs typeface="+mj-cs"/>
                        </a:rPr>
                        <a:t>14</a:t>
                      </a:r>
                    </a:p>
                  </a:txBody>
                  <a:tcPr marL="0" marR="0"/>
                </a:tc>
                <a:tc>
                  <a:txBody>
                    <a:bodyPr/>
                    <a:lstStyle/>
                    <a:p>
                      <a:pPr algn="r"/>
                      <a:r>
                        <a:rPr lang="en-US" sz="1400" u="none" dirty="0">
                          <a:solidFill>
                            <a:schemeClr val="tx1"/>
                          </a:solidFill>
                          <a:effectLst/>
                          <a:latin typeface="+mj-lt"/>
                          <a:cs typeface="+mj-cs"/>
                        </a:rPr>
                        <a:t>0.67</a:t>
                      </a:r>
                    </a:p>
                  </a:txBody>
                  <a:tcPr marL="121920" marR="121920"/>
                </a:tc>
                <a:tc>
                  <a:txBody>
                    <a:bodyPr/>
                    <a:lstStyle/>
                    <a:p>
                      <a:pPr algn="ctr"/>
                      <a:r>
                        <a:rPr lang="en-US" sz="1400" dirty="0">
                          <a:solidFill>
                            <a:schemeClr val="tx1"/>
                          </a:solidFill>
                          <a:effectLst/>
                          <a:latin typeface="+mj-lt"/>
                          <a:cs typeface="+mj-cs"/>
                        </a:rPr>
                        <a:t>2</a:t>
                      </a:r>
                    </a:p>
                  </a:txBody>
                  <a:tcPr marL="0" marR="0"/>
                </a:tc>
                <a:tc>
                  <a:txBody>
                    <a:bodyPr/>
                    <a:lstStyle/>
                    <a:p>
                      <a:pPr algn="ctr"/>
                      <a:r>
                        <a:rPr lang="en-US" sz="1400" dirty="0">
                          <a:solidFill>
                            <a:schemeClr val="tx1"/>
                          </a:solidFill>
                          <a:effectLst/>
                          <a:latin typeface="+mj-lt"/>
                          <a:cs typeface="+mj-cs"/>
                        </a:rPr>
                        <a:t>0.31</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343647040"/>
                  </a:ext>
                </a:extLst>
              </a:tr>
              <a:tr h="414732">
                <a:tc>
                  <a:txBody>
                    <a:bodyPr/>
                    <a:lstStyle/>
                    <a:p>
                      <a:pPr algn="l"/>
                      <a:r>
                        <a:rPr lang="en-US" sz="1200" b="1" dirty="0">
                          <a:solidFill>
                            <a:schemeClr val="tx1"/>
                          </a:solidFill>
                          <a:effectLst/>
                          <a:latin typeface="+mn-lt"/>
                          <a:cs typeface="TH SarabunPSK" panose="020B0500040200020003" pitchFamily="34" charset="-34"/>
                        </a:rPr>
                        <a:t>Central</a:t>
                      </a:r>
                    </a:p>
                  </a:txBody>
                  <a:tcPr marL="121920" marR="121920">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13</a:t>
                      </a:r>
                    </a:p>
                  </a:txBody>
                  <a:tcPr marL="121920" marR="121920"/>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1.13</a:t>
                      </a:r>
                    </a:p>
                  </a:txBody>
                  <a:tcPr marL="12700" marR="121920" marT="9525" marB="0"/>
                </a:tc>
                <a:tc>
                  <a:txBody>
                    <a:bodyPr/>
                    <a:lstStyle/>
                    <a:p>
                      <a:pPr algn="ctr"/>
                      <a:r>
                        <a:rPr lang="en-US" sz="1400" u="none" dirty="0">
                          <a:solidFill>
                            <a:schemeClr val="tx1"/>
                          </a:solidFill>
                          <a:effectLst/>
                          <a:latin typeface="+mj-lt"/>
                          <a:cs typeface="+mj-cs"/>
                        </a:rPr>
                        <a:t>12</a:t>
                      </a:r>
                    </a:p>
                  </a:txBody>
                  <a:tcPr marL="0" marR="0"/>
                </a:tc>
                <a:tc>
                  <a:txBody>
                    <a:bodyPr/>
                    <a:lstStyle/>
                    <a:p>
                      <a:pPr algn="r"/>
                      <a:r>
                        <a:rPr lang="en-US" sz="1400" u="none" dirty="0">
                          <a:solidFill>
                            <a:schemeClr val="tx1"/>
                          </a:solidFill>
                          <a:effectLst/>
                          <a:latin typeface="+mj-lt"/>
                          <a:cs typeface="+mj-cs"/>
                        </a:rPr>
                        <a:t>0.99</a:t>
                      </a:r>
                    </a:p>
                  </a:txBody>
                  <a:tcPr marL="121920" marR="121920"/>
                </a:tc>
                <a:tc>
                  <a:txBody>
                    <a:bodyPr/>
                    <a:lstStyle/>
                    <a:p>
                      <a:pPr algn="ctr"/>
                      <a:r>
                        <a:rPr lang="en-US" sz="1400" dirty="0">
                          <a:solidFill>
                            <a:schemeClr val="tx1"/>
                          </a:solidFill>
                          <a:effectLst/>
                          <a:latin typeface="+mj-lt"/>
                          <a:cs typeface="+mj-cs"/>
                        </a:rPr>
                        <a:t>1</a:t>
                      </a:r>
                    </a:p>
                  </a:txBody>
                  <a:tcPr marL="0" marR="0"/>
                </a:tc>
                <a:tc>
                  <a:txBody>
                    <a:bodyPr/>
                    <a:lstStyle/>
                    <a:p>
                      <a:pPr algn="ctr"/>
                      <a:r>
                        <a:rPr lang="en-US" sz="1400" dirty="0">
                          <a:solidFill>
                            <a:schemeClr val="tx1"/>
                          </a:solidFill>
                          <a:effectLst/>
                          <a:latin typeface="+mj-lt"/>
                          <a:cs typeface="+mj-cs"/>
                        </a:rPr>
                        <a:t>0.15</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3041070544"/>
                  </a:ext>
                </a:extLst>
              </a:tr>
              <a:tr h="580625">
                <a:tc>
                  <a:txBody>
                    <a:bodyPr/>
                    <a:lstStyle/>
                    <a:p>
                      <a:pPr algn="l"/>
                      <a:r>
                        <a:rPr lang="en-US" sz="1200" b="1" dirty="0">
                          <a:solidFill>
                            <a:schemeClr val="tx1"/>
                          </a:solidFill>
                          <a:effectLst/>
                          <a:latin typeface="+mn-lt"/>
                          <a:cs typeface="TH SarabunPSK" panose="020B0500040200020003" pitchFamily="34" charset="-34"/>
                        </a:rPr>
                        <a:t>Northeast</a:t>
                      </a:r>
                    </a:p>
                  </a:txBody>
                  <a:tcPr marL="121920" marR="121920">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12</a:t>
                      </a:r>
                    </a:p>
                  </a:txBody>
                  <a:tcPr marL="121920" marR="121920">
                    <a:lnB w="12700" cmpd="sng">
                      <a:noFill/>
                    </a:lnB>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0.71</a:t>
                      </a:r>
                    </a:p>
                  </a:txBody>
                  <a:tcPr marL="12700" marR="121920" marT="9525" marB="0"/>
                </a:tc>
                <a:tc>
                  <a:txBody>
                    <a:bodyPr/>
                    <a:lstStyle/>
                    <a:p>
                      <a:pPr algn="ctr"/>
                      <a:r>
                        <a:rPr lang="en-US" sz="1400" u="none" dirty="0">
                          <a:solidFill>
                            <a:schemeClr val="tx1"/>
                          </a:solidFill>
                          <a:effectLst/>
                          <a:latin typeface="+mj-lt"/>
                          <a:cs typeface="+mj-cs"/>
                        </a:rPr>
                        <a:t>10</a:t>
                      </a:r>
                    </a:p>
                  </a:txBody>
                  <a:tcPr marL="0" marR="0"/>
                </a:tc>
                <a:tc>
                  <a:txBody>
                    <a:bodyPr/>
                    <a:lstStyle/>
                    <a:p>
                      <a:pPr algn="r"/>
                      <a:r>
                        <a:rPr lang="en-US" sz="1400" u="none" dirty="0">
                          <a:solidFill>
                            <a:schemeClr val="tx1"/>
                          </a:solidFill>
                          <a:effectLst/>
                          <a:latin typeface="+mj-lt"/>
                          <a:cs typeface="+mj-cs"/>
                        </a:rPr>
                        <a:t>0.50</a:t>
                      </a:r>
                    </a:p>
                  </a:txBody>
                  <a:tcPr marL="121920" marR="121920"/>
                </a:tc>
                <a:tc>
                  <a:txBody>
                    <a:bodyPr/>
                    <a:lstStyle/>
                    <a:p>
                      <a:pPr algn="ctr"/>
                      <a:r>
                        <a:rPr lang="en-US" sz="1400" dirty="0">
                          <a:solidFill>
                            <a:schemeClr val="tx1"/>
                          </a:solidFill>
                          <a:effectLst/>
                          <a:latin typeface="+mj-lt"/>
                          <a:cs typeface="+mj-cs"/>
                        </a:rPr>
                        <a:t>2</a:t>
                      </a:r>
                    </a:p>
                  </a:txBody>
                  <a:tcPr marL="0" marR="0"/>
                </a:tc>
                <a:tc>
                  <a:txBody>
                    <a:bodyPr/>
                    <a:lstStyle/>
                    <a:p>
                      <a:pPr algn="ctr"/>
                      <a:r>
                        <a:rPr lang="en-US" sz="1400" dirty="0">
                          <a:solidFill>
                            <a:schemeClr val="tx1"/>
                          </a:solidFill>
                          <a:effectLst/>
                          <a:latin typeface="+mj-lt"/>
                          <a:cs typeface="+mj-cs"/>
                        </a:rPr>
                        <a:t>0.20</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4214959271"/>
                  </a:ext>
                </a:extLst>
              </a:tr>
              <a:tr h="414732">
                <a:tc>
                  <a:txBody>
                    <a:bodyPr/>
                    <a:lstStyle/>
                    <a:p>
                      <a:pPr algn="l"/>
                      <a:r>
                        <a:rPr lang="en-US" sz="1200" b="1" dirty="0">
                          <a:solidFill>
                            <a:schemeClr val="tx1"/>
                          </a:solidFill>
                          <a:effectLst/>
                          <a:latin typeface="+mn-lt"/>
                          <a:cs typeface="TH SarabunPSK" panose="020B0500040200020003" pitchFamily="34" charset="-34"/>
                        </a:rPr>
                        <a:t>East</a:t>
                      </a:r>
                    </a:p>
                  </a:txBody>
                  <a:tcPr marL="121920" marR="121920">
                    <a:lnL w="12700" cap="flat" cmpd="sng" algn="ctr">
                      <a:solidFill>
                        <a:schemeClr val="tx1"/>
                      </a:solidFill>
                      <a:prstDash val="solid"/>
                      <a:round/>
                      <a:headEnd type="none" w="med" len="med"/>
                      <a:tailEnd type="none" w="med" len="med"/>
                    </a:lnL>
                    <a:lnR w="12700" cmpd="sng">
                      <a:noFill/>
                    </a:lnR>
                  </a:tcPr>
                </a:tc>
                <a:tc>
                  <a:txBody>
                    <a:bodyPr/>
                    <a:lstStyle/>
                    <a:p>
                      <a:pPr algn="ctr"/>
                      <a:r>
                        <a:rPr lang="en-US" sz="1400" u="sng" dirty="0">
                          <a:solidFill>
                            <a:schemeClr val="tx1"/>
                          </a:solidFill>
                          <a:effectLst/>
                          <a:latin typeface="+mj-lt"/>
                          <a:cs typeface="+mj-cs"/>
                        </a:rPr>
                        <a:t>11</a:t>
                      </a:r>
                    </a:p>
                  </a:txBody>
                  <a:tcPr marL="121920" marR="1219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1.56</a:t>
                      </a:r>
                    </a:p>
                  </a:txBody>
                  <a:tcPr marL="12700" marR="121920" marT="9525" marB="0">
                    <a:lnL w="12700" cmpd="sng">
                      <a:noFill/>
                    </a:lnL>
                  </a:tcPr>
                </a:tc>
                <a:tc>
                  <a:txBody>
                    <a:bodyPr/>
                    <a:lstStyle/>
                    <a:p>
                      <a:pPr algn="ctr"/>
                      <a:r>
                        <a:rPr lang="en-US" sz="1400" u="none" dirty="0">
                          <a:solidFill>
                            <a:schemeClr val="tx1"/>
                          </a:solidFill>
                          <a:effectLst/>
                          <a:latin typeface="+mj-lt"/>
                          <a:cs typeface="+mj-cs"/>
                        </a:rPr>
                        <a:t>6</a:t>
                      </a:r>
                    </a:p>
                  </a:txBody>
                  <a:tcPr marL="0" marR="0"/>
                </a:tc>
                <a:tc>
                  <a:txBody>
                    <a:bodyPr/>
                    <a:lstStyle/>
                    <a:p>
                      <a:pPr algn="r"/>
                      <a:r>
                        <a:rPr lang="en-US" sz="1400" u="none" dirty="0">
                          <a:solidFill>
                            <a:schemeClr val="tx1"/>
                          </a:solidFill>
                          <a:effectLst/>
                          <a:latin typeface="+mj-lt"/>
                          <a:cs typeface="+mj-cs"/>
                        </a:rPr>
                        <a:t>0.41</a:t>
                      </a:r>
                    </a:p>
                  </a:txBody>
                  <a:tcPr marL="121920" marR="121920"/>
                </a:tc>
                <a:tc>
                  <a:txBody>
                    <a:bodyPr/>
                    <a:lstStyle/>
                    <a:p>
                      <a:pPr algn="ctr"/>
                      <a:r>
                        <a:rPr lang="en-US" sz="1400" dirty="0">
                          <a:solidFill>
                            <a:schemeClr val="tx1"/>
                          </a:solidFill>
                          <a:effectLst/>
                          <a:latin typeface="+mj-lt"/>
                          <a:cs typeface="+mj-cs"/>
                        </a:rPr>
                        <a:t>5</a:t>
                      </a:r>
                    </a:p>
                  </a:txBody>
                  <a:tcPr marL="0" marR="0"/>
                </a:tc>
                <a:tc>
                  <a:txBody>
                    <a:bodyPr/>
                    <a:lstStyle/>
                    <a:p>
                      <a:pPr algn="ctr"/>
                      <a:r>
                        <a:rPr lang="en-US" sz="1400" dirty="0">
                          <a:solidFill>
                            <a:schemeClr val="tx1"/>
                          </a:solidFill>
                          <a:effectLst/>
                          <a:latin typeface="+mj-lt"/>
                          <a:cs typeface="+mj-cs"/>
                        </a:rPr>
                        <a:t>1.15</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38957884"/>
                  </a:ext>
                </a:extLst>
              </a:tr>
              <a:tr h="414732">
                <a:tc>
                  <a:txBody>
                    <a:bodyPr/>
                    <a:lstStyle/>
                    <a:p>
                      <a:pPr algn="l"/>
                      <a:r>
                        <a:rPr lang="en-US" sz="1200" b="1" dirty="0">
                          <a:solidFill>
                            <a:schemeClr val="tx1"/>
                          </a:solidFill>
                          <a:effectLst/>
                          <a:latin typeface="+mn-lt"/>
                          <a:cs typeface="TH SarabunPSK" panose="020B0500040200020003" pitchFamily="34" charset="-34"/>
                        </a:rPr>
                        <a:t>South</a:t>
                      </a:r>
                    </a:p>
                  </a:txBody>
                  <a:tcPr marL="121920" marR="121920">
                    <a:lnL w="12700" cap="flat" cmpd="sng" algn="ctr">
                      <a:solidFill>
                        <a:schemeClr val="tx1"/>
                      </a:solidFill>
                      <a:prstDash val="solid"/>
                      <a:round/>
                      <a:headEnd type="none" w="med" len="med"/>
                      <a:tailEnd type="none" w="med" len="med"/>
                    </a:lnL>
                  </a:tcPr>
                </a:tc>
                <a:tc>
                  <a:txBody>
                    <a:bodyPr/>
                    <a:lstStyle/>
                    <a:p>
                      <a:pPr algn="ctr"/>
                      <a:r>
                        <a:rPr lang="en-US" sz="1400" u="sng" dirty="0">
                          <a:solidFill>
                            <a:schemeClr val="tx1"/>
                          </a:solidFill>
                          <a:effectLst/>
                          <a:latin typeface="+mj-lt"/>
                          <a:cs typeface="+mj-cs"/>
                        </a:rPr>
                        <a:t>10</a:t>
                      </a:r>
                    </a:p>
                  </a:txBody>
                  <a:tcPr marL="121920" marR="121920">
                    <a:lnT w="12700" cmpd="sng">
                      <a:noFill/>
                    </a:lnT>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0.35</a:t>
                      </a:r>
                    </a:p>
                  </a:txBody>
                  <a:tcPr marL="12700" marR="121920" marT="9525" marB="0"/>
                </a:tc>
                <a:tc>
                  <a:txBody>
                    <a:bodyPr/>
                    <a:lstStyle/>
                    <a:p>
                      <a:pPr algn="ctr"/>
                      <a:r>
                        <a:rPr lang="en-US" sz="1400" u="none" dirty="0">
                          <a:solidFill>
                            <a:schemeClr val="tx1"/>
                          </a:solidFill>
                          <a:effectLst/>
                          <a:latin typeface="+mj-lt"/>
                          <a:cs typeface="+mj-cs"/>
                        </a:rPr>
                        <a:t>7</a:t>
                      </a:r>
                    </a:p>
                  </a:txBody>
                  <a:tcPr marL="0" marR="0"/>
                </a:tc>
                <a:tc>
                  <a:txBody>
                    <a:bodyPr/>
                    <a:lstStyle/>
                    <a:p>
                      <a:pPr algn="r"/>
                      <a:r>
                        <a:rPr lang="en-US" sz="1400" u="none" dirty="0">
                          <a:solidFill>
                            <a:schemeClr val="tx1"/>
                          </a:solidFill>
                          <a:effectLst/>
                          <a:latin typeface="+mj-lt"/>
                          <a:cs typeface="+mj-cs"/>
                        </a:rPr>
                        <a:t>0.16</a:t>
                      </a:r>
                    </a:p>
                  </a:txBody>
                  <a:tcPr marL="121920" marR="121920"/>
                </a:tc>
                <a:tc>
                  <a:txBody>
                    <a:bodyPr/>
                    <a:lstStyle/>
                    <a:p>
                      <a:pPr algn="ctr"/>
                      <a:r>
                        <a:rPr lang="en-US" sz="1400" dirty="0">
                          <a:solidFill>
                            <a:schemeClr val="tx1"/>
                          </a:solidFill>
                          <a:effectLst/>
                          <a:latin typeface="+mj-lt"/>
                          <a:cs typeface="+mj-cs"/>
                        </a:rPr>
                        <a:t>3</a:t>
                      </a:r>
                    </a:p>
                  </a:txBody>
                  <a:tcPr marL="0" marR="0"/>
                </a:tc>
                <a:tc>
                  <a:txBody>
                    <a:bodyPr/>
                    <a:lstStyle/>
                    <a:p>
                      <a:pPr algn="ctr"/>
                      <a:r>
                        <a:rPr lang="en-US" sz="1400" dirty="0">
                          <a:solidFill>
                            <a:schemeClr val="tx1"/>
                          </a:solidFill>
                          <a:effectLst/>
                          <a:latin typeface="+mj-lt"/>
                          <a:cs typeface="+mj-cs"/>
                        </a:rPr>
                        <a:t>0.19</a:t>
                      </a:r>
                    </a:p>
                  </a:txBody>
                  <a:tcPr marL="121920" marR="12192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xmlns="" val="2182955256"/>
                  </a:ext>
                </a:extLst>
              </a:tr>
              <a:tr h="450780">
                <a:tc>
                  <a:txBody>
                    <a:bodyPr/>
                    <a:lstStyle/>
                    <a:p>
                      <a:pPr algn="l"/>
                      <a:r>
                        <a:rPr lang="en-US" sz="1200" b="1" dirty="0">
                          <a:solidFill>
                            <a:schemeClr val="tx1"/>
                          </a:solidFill>
                          <a:effectLst/>
                          <a:latin typeface="+mn-lt"/>
                          <a:cs typeface="TH SarabunPSK" panose="020B0500040200020003" pitchFamily="34" charset="-34"/>
                        </a:rPr>
                        <a:t>Southern Border</a:t>
                      </a:r>
                    </a:p>
                  </a:txBody>
                  <a:tcPr marL="121920" marR="12192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400" u="sng" dirty="0">
                          <a:solidFill>
                            <a:schemeClr val="tx1"/>
                          </a:solidFill>
                          <a:effectLst/>
                          <a:latin typeface="+mj-lt"/>
                          <a:cs typeface="+mj-cs"/>
                        </a:rPr>
                        <a:t>4</a:t>
                      </a:r>
                    </a:p>
                  </a:txBody>
                  <a:tcPr marL="121920" marR="121920">
                    <a:lnB w="12700" cap="flat" cmpd="sng" algn="ctr">
                      <a:solidFill>
                        <a:schemeClr val="tx1"/>
                      </a:solidFill>
                      <a:prstDash val="solid"/>
                      <a:round/>
                      <a:headEnd type="none" w="med" len="med"/>
                      <a:tailEnd type="none" w="med" len="med"/>
                    </a:lnB>
                  </a:tcPr>
                </a:tc>
                <a:tc>
                  <a:txBody>
                    <a:bodyPr/>
                    <a:lstStyle/>
                    <a:p>
                      <a:pPr marL="0" algn="ctr" defTabSz="685783" rtl="0" eaLnBrk="1" fontAlgn="b" latinLnBrk="0" hangingPunct="1"/>
                      <a:r>
                        <a:rPr lang="en-US" sz="1400" b="0" u="sng" kern="1200" dirty="0">
                          <a:solidFill>
                            <a:schemeClr val="tx1"/>
                          </a:solidFill>
                          <a:effectLst/>
                          <a:latin typeface="+mn-lt"/>
                          <a:ea typeface="+mn-ea"/>
                          <a:cs typeface="+mj-cs"/>
                        </a:rPr>
                        <a:t>0.03</a:t>
                      </a:r>
                    </a:p>
                  </a:txBody>
                  <a:tcPr marL="12700" marR="121920" marT="9525" marB="0">
                    <a:lnB w="12700" cap="flat" cmpd="sng" algn="ctr">
                      <a:solidFill>
                        <a:schemeClr val="tx1"/>
                      </a:solidFill>
                      <a:prstDash val="solid"/>
                      <a:round/>
                      <a:headEnd type="none" w="med" len="med"/>
                      <a:tailEnd type="none" w="med" len="med"/>
                    </a:lnB>
                  </a:tcPr>
                </a:tc>
                <a:tc>
                  <a:txBody>
                    <a:bodyPr/>
                    <a:lstStyle/>
                    <a:p>
                      <a:pPr algn="ctr"/>
                      <a:r>
                        <a:rPr lang="en-US" sz="1400" u="none" dirty="0">
                          <a:solidFill>
                            <a:schemeClr val="tx1"/>
                          </a:solidFill>
                          <a:effectLst/>
                          <a:latin typeface="+mj-lt"/>
                          <a:cs typeface="+mj-cs"/>
                        </a:rPr>
                        <a:t>4</a:t>
                      </a:r>
                    </a:p>
                  </a:txBody>
                  <a:tcPr marL="0" marR="0">
                    <a:lnB w="12700" cap="flat" cmpd="sng" algn="ctr">
                      <a:solidFill>
                        <a:schemeClr val="tx1"/>
                      </a:solidFill>
                      <a:prstDash val="solid"/>
                      <a:round/>
                      <a:headEnd type="none" w="med" len="med"/>
                      <a:tailEnd type="none" w="med" len="med"/>
                    </a:lnB>
                  </a:tcPr>
                </a:tc>
                <a:tc>
                  <a:txBody>
                    <a:bodyPr/>
                    <a:lstStyle/>
                    <a:p>
                      <a:pPr algn="r"/>
                      <a:r>
                        <a:rPr lang="en-US" sz="1400" u="none" dirty="0">
                          <a:solidFill>
                            <a:schemeClr val="tx1"/>
                          </a:solidFill>
                          <a:effectLst/>
                          <a:latin typeface="+mj-lt"/>
                          <a:cs typeface="+mj-cs"/>
                        </a:rPr>
                        <a:t>0.03</a:t>
                      </a:r>
                    </a:p>
                  </a:txBody>
                  <a:tcPr marL="121920" marR="121920">
                    <a:lnB w="12700" cap="flat" cmpd="sng" algn="ctr">
                      <a:solidFill>
                        <a:schemeClr val="tx1"/>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mj-lt"/>
                          <a:cs typeface="+mj-cs"/>
                        </a:rPr>
                        <a:t>-</a:t>
                      </a:r>
                    </a:p>
                  </a:txBody>
                  <a:tcPr marL="0" marR="0">
                    <a:lnB w="12700" cap="flat" cmpd="sng" algn="ctr">
                      <a:solidFill>
                        <a:schemeClr val="tx1"/>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dirty="0">
                          <a:solidFill>
                            <a:schemeClr val="tx1"/>
                          </a:solidFill>
                          <a:effectLst/>
                          <a:latin typeface="+mj-lt"/>
                          <a:cs typeface="+mj-cs"/>
                        </a:rPr>
                        <a:t>-</a:t>
                      </a:r>
                    </a:p>
                  </a:txBody>
                  <a:tcPr marL="121920" marR="12192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55750933"/>
                  </a:ext>
                </a:extLst>
              </a:tr>
            </a:tbl>
          </a:graphicData>
        </a:graphic>
      </p:graphicFrame>
      <p:sp>
        <p:nvSpPr>
          <p:cNvPr id="35" name="TextBox 34">
            <a:extLst>
              <a:ext uri="{FF2B5EF4-FFF2-40B4-BE49-F238E27FC236}">
                <a16:creationId xmlns:a16="http://schemas.microsoft.com/office/drawing/2014/main" xmlns="" id="{016A9B7B-2E1F-40D5-B86F-0AB5FA4AA855}"/>
              </a:ext>
            </a:extLst>
          </p:cNvPr>
          <p:cNvSpPr txBox="1"/>
          <p:nvPr/>
        </p:nvSpPr>
        <p:spPr>
          <a:xfrm>
            <a:off x="192088" y="5217459"/>
            <a:ext cx="3416216" cy="987963"/>
          </a:xfrm>
          <a:prstGeom prst="rect">
            <a:avLst/>
          </a:prstGeom>
          <a:noFill/>
        </p:spPr>
        <p:txBody>
          <a:bodyPr wrap="square" rtlCol="0">
            <a:spAutoFit/>
          </a:bodyPr>
          <a:lstStyle/>
          <a:p>
            <a:pPr>
              <a:lnSpc>
                <a:spcPct val="80000"/>
              </a:lnSpc>
            </a:pPr>
            <a:r>
              <a:rPr lang="en-US" sz="1800" b="1" i="1" dirty="0">
                <a:solidFill>
                  <a:srgbClr val="1F497D"/>
                </a:solidFill>
                <a:effectLst>
                  <a:outerShdw blurRad="38100" dist="38100" dir="2700000" algn="tl">
                    <a:srgbClr val="000000">
                      <a:alpha val="43137"/>
                    </a:srgbClr>
                  </a:outerShdw>
                </a:effectLst>
                <a:cs typeface="TH SarabunPSK" panose="020B0500040200020003" pitchFamily="34" charset="-34"/>
              </a:rPr>
              <a:t>Note:</a:t>
            </a:r>
            <a:r>
              <a:rPr lang="th-TH" sz="1800" b="1" i="1" dirty="0">
                <a:solidFill>
                  <a:srgbClr val="1F497D"/>
                </a:solidFill>
                <a:effectLst>
                  <a:outerShdw blurRad="38100" dist="38100" dir="2700000" algn="tl">
                    <a:srgbClr val="000000">
                      <a:alpha val="43137"/>
                    </a:srgbClr>
                  </a:outerShdw>
                </a:effectLst>
                <a:cs typeface="TH SarabunPSK" panose="020B0500040200020003" pitchFamily="34" charset="-34"/>
              </a:rPr>
              <a:t> </a:t>
            </a:r>
            <a:r>
              <a:rPr lang="en-US" sz="1800" b="1" i="1" dirty="0">
                <a:solidFill>
                  <a:srgbClr val="4BACC6"/>
                </a:solidFill>
                <a:cs typeface="TH SarabunPSK" panose="020B0500040200020003" pitchFamily="34" charset="-34"/>
              </a:rPr>
              <a:t>Consideration of Area Based must enhance public involvement and opinion into account.</a:t>
            </a:r>
          </a:p>
        </p:txBody>
      </p:sp>
    </p:spTree>
    <p:extLst>
      <p:ext uri="{BB962C8B-B14F-4D97-AF65-F5344CB8AC3E}">
        <p14:creationId xmlns:p14="http://schemas.microsoft.com/office/powerpoint/2010/main" val="128710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0C8E84-F6E8-468A-8CB2-9F422BC8DD2F}"/>
              </a:ext>
            </a:extLst>
          </p:cNvPr>
          <p:cNvSpPr>
            <a:spLocks noGrp="1"/>
          </p:cNvSpPr>
          <p:nvPr>
            <p:ph type="title"/>
          </p:nvPr>
        </p:nvSpPr>
        <p:spPr>
          <a:xfrm>
            <a:off x="838200" y="79745"/>
            <a:ext cx="10515600" cy="1133113"/>
          </a:xfrm>
        </p:spPr>
        <p:txBody>
          <a:bodyPr/>
          <a:lstStyle/>
          <a:p>
            <a:pPr algn="r"/>
            <a:r>
              <a:rPr lang="en-US" dirty="0"/>
              <a:t>Concept of Operations</a:t>
            </a:r>
          </a:p>
        </p:txBody>
      </p:sp>
      <p:sp>
        <p:nvSpPr>
          <p:cNvPr id="3" name="Content Placeholder 2">
            <a:extLst>
              <a:ext uri="{FF2B5EF4-FFF2-40B4-BE49-F238E27FC236}">
                <a16:creationId xmlns:a16="http://schemas.microsoft.com/office/drawing/2014/main" xmlns="" id="{615DCFBC-B156-4CB6-ABFA-87C44BA027CC}"/>
              </a:ext>
            </a:extLst>
          </p:cNvPr>
          <p:cNvSpPr>
            <a:spLocks noGrp="1"/>
          </p:cNvSpPr>
          <p:nvPr>
            <p:ph idx="1"/>
          </p:nvPr>
        </p:nvSpPr>
        <p:spPr>
          <a:xfrm>
            <a:off x="838200" y="1080998"/>
            <a:ext cx="10515600" cy="5397092"/>
          </a:xfrm>
        </p:spPr>
        <p:txBody>
          <a:bodyPr>
            <a:normAutofit fontScale="92500" lnSpcReduction="20000"/>
          </a:bodyPr>
          <a:lstStyle/>
          <a:p>
            <a:pPr marL="0" indent="0">
              <a:buNone/>
            </a:pPr>
            <a:r>
              <a:rPr lang="en-US" dirty="0"/>
              <a:t>The Integrated water management solution/application aims to </a:t>
            </a:r>
            <a:endParaRPr lang="th-TH" dirty="0" smtClean="0"/>
          </a:p>
          <a:p>
            <a:r>
              <a:rPr lang="en-US" dirty="0" smtClean="0"/>
              <a:t>balance </a:t>
            </a:r>
            <a:r>
              <a:rPr lang="en-US" dirty="0"/>
              <a:t>dynamic water budget by</a:t>
            </a:r>
            <a:r>
              <a:rPr lang="th-TH" dirty="0"/>
              <a:t> </a:t>
            </a:r>
            <a:r>
              <a:rPr lang="en-US" dirty="0"/>
              <a:t>monitor </a:t>
            </a:r>
            <a:endParaRPr lang="th-TH" dirty="0"/>
          </a:p>
          <a:p>
            <a:pPr lvl="1"/>
            <a:r>
              <a:rPr lang="en-US" dirty="0"/>
              <a:t>dynamic water demand and </a:t>
            </a:r>
            <a:endParaRPr lang="th-TH" dirty="0"/>
          </a:p>
          <a:p>
            <a:pPr lvl="1"/>
            <a:r>
              <a:rPr lang="en-US" dirty="0"/>
              <a:t>dynamic water supply</a:t>
            </a:r>
            <a:endParaRPr lang="th-TH" dirty="0"/>
          </a:p>
          <a:p>
            <a:r>
              <a:rPr lang="en-US" dirty="0"/>
              <a:t>Tracking the spatiotemporal variations of water </a:t>
            </a:r>
            <a:r>
              <a:rPr lang="en-US" dirty="0" smtClean="0"/>
              <a:t>distribution</a:t>
            </a:r>
          </a:p>
          <a:p>
            <a:r>
              <a:rPr lang="en-US" dirty="0" smtClean="0"/>
              <a:t>Near-Real time Analytic</a:t>
            </a:r>
          </a:p>
          <a:p>
            <a:pPr lvl="1"/>
            <a:r>
              <a:rPr lang="en-US" dirty="0" smtClean="0"/>
              <a:t>Rain-fall  </a:t>
            </a:r>
            <a:r>
              <a:rPr lang="en-US" dirty="0" smtClean="0">
                <a:sym typeface="Wingdings"/>
              </a:rPr>
              <a:t> Run-off , flash flood ,Inundation</a:t>
            </a:r>
            <a:endParaRPr lang="en-US" dirty="0" smtClean="0"/>
          </a:p>
          <a:p>
            <a:pPr lvl="1"/>
            <a:r>
              <a:rPr lang="en-US" dirty="0" smtClean="0"/>
              <a:t>Run-off</a:t>
            </a:r>
            <a:r>
              <a:rPr lang="th-TH" dirty="0" smtClean="0"/>
              <a:t> </a:t>
            </a:r>
            <a:r>
              <a:rPr lang="th-TH" dirty="0" smtClean="0">
                <a:sym typeface="Wingdings"/>
              </a:rPr>
              <a:t></a:t>
            </a:r>
            <a:r>
              <a:rPr lang="en-US" dirty="0" smtClean="0">
                <a:sym typeface="Wingdings"/>
              </a:rPr>
              <a:t> </a:t>
            </a:r>
            <a:r>
              <a:rPr lang="en-US" dirty="0" smtClean="0"/>
              <a:t>flood </a:t>
            </a:r>
          </a:p>
          <a:p>
            <a:pPr lvl="1"/>
            <a:r>
              <a:rPr lang="en-US" dirty="0" smtClean="0"/>
              <a:t>Inflow (Dam ,Reservoir)</a:t>
            </a:r>
          </a:p>
          <a:p>
            <a:pPr lvl="1"/>
            <a:endParaRPr lang="en-US" dirty="0" smtClean="0"/>
          </a:p>
          <a:p>
            <a:r>
              <a:rPr lang="en-US" dirty="0" smtClean="0"/>
              <a:t>Scope of location</a:t>
            </a:r>
          </a:p>
          <a:p>
            <a:pPr lvl="1"/>
            <a:r>
              <a:rPr lang="en-US" dirty="0" smtClean="0"/>
              <a:t>More Emphasizing on Area-based</a:t>
            </a:r>
          </a:p>
          <a:p>
            <a:pPr lvl="1"/>
            <a:r>
              <a:rPr lang="en-US" dirty="0" smtClean="0"/>
              <a:t>Basin</a:t>
            </a:r>
            <a:r>
              <a:rPr lang="th-TH" dirty="0"/>
              <a:t> </a:t>
            </a:r>
            <a:r>
              <a:rPr lang="en-US" dirty="0" smtClean="0"/>
              <a:t>, Sub-Basin</a:t>
            </a:r>
          </a:p>
          <a:p>
            <a:pPr lvl="1"/>
            <a:r>
              <a:rPr lang="en-US" dirty="0" smtClean="0"/>
              <a:t>Province</a:t>
            </a:r>
          </a:p>
          <a:p>
            <a:pPr lvl="1"/>
            <a:r>
              <a:rPr lang="en-US" dirty="0" smtClean="0"/>
              <a:t>Urban Area</a:t>
            </a:r>
            <a:endParaRPr lang="en-US" dirty="0"/>
          </a:p>
          <a:p>
            <a:pPr lvl="1"/>
            <a:endParaRPr lang="en-US" dirty="0" smtClean="0"/>
          </a:p>
          <a:p>
            <a:pPr lvl="1"/>
            <a:endParaRPr lang="th-TH" dirty="0"/>
          </a:p>
        </p:txBody>
      </p:sp>
    </p:spTree>
    <p:extLst>
      <p:ext uri="{BB962C8B-B14F-4D97-AF65-F5344CB8AC3E}">
        <p14:creationId xmlns:p14="http://schemas.microsoft.com/office/powerpoint/2010/main" val="3227779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01F340-4A54-4701-A8F2-B2B990F0D6EC}"/>
              </a:ext>
            </a:extLst>
          </p:cNvPr>
          <p:cNvSpPr>
            <a:spLocks noGrp="1"/>
          </p:cNvSpPr>
          <p:nvPr>
            <p:ph type="title"/>
          </p:nvPr>
        </p:nvSpPr>
        <p:spPr/>
        <p:txBody>
          <a:bodyPr/>
          <a:lstStyle/>
          <a:p>
            <a:r>
              <a:rPr lang="en-US" dirty="0"/>
              <a:t>Q&amp;A Discussion </a:t>
            </a:r>
          </a:p>
        </p:txBody>
      </p:sp>
    </p:spTree>
    <p:extLst>
      <p:ext uri="{BB962C8B-B14F-4D97-AF65-F5344CB8AC3E}">
        <p14:creationId xmlns:p14="http://schemas.microsoft.com/office/powerpoint/2010/main" val="817222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319</TotalTime>
  <Words>787</Words>
  <Application>Microsoft Macintosh PowerPoint</Application>
  <PresentationFormat>Custom</PresentationFormat>
  <Paragraphs>179</Paragraphs>
  <Slides>9</Slides>
  <Notes>5</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Integrated Water Management Solution </vt:lpstr>
      <vt:lpstr>PowerPoint Presentation</vt:lpstr>
      <vt:lpstr>PowerPoint Presentation</vt:lpstr>
      <vt:lpstr>PowerPoint Presentation</vt:lpstr>
      <vt:lpstr>PowerPoint Presentation</vt:lpstr>
      <vt:lpstr>Key Issues</vt:lpstr>
      <vt:lpstr>PowerPoint Presentation</vt:lpstr>
      <vt:lpstr>Concept of Operations</vt:lpstr>
      <vt:lpstr>Q&amp;A Discussion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dc:title>
  <dc:creator>Sitthisak Moukomla</dc:creator>
  <cp:lastModifiedBy>Plan RID</cp:lastModifiedBy>
  <cp:revision>27</cp:revision>
  <dcterms:created xsi:type="dcterms:W3CDTF">2018-07-06T05:36:33Z</dcterms:created>
  <dcterms:modified xsi:type="dcterms:W3CDTF">2018-07-14T02:36:02Z</dcterms:modified>
</cp:coreProperties>
</file>